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4" r:id="rId2"/>
    <p:sldId id="285" r:id="rId3"/>
    <p:sldId id="264" r:id="rId4"/>
    <p:sldId id="261" r:id="rId5"/>
    <p:sldId id="259" r:id="rId6"/>
    <p:sldId id="266" r:id="rId7"/>
    <p:sldId id="267" r:id="rId8"/>
    <p:sldId id="268" r:id="rId9"/>
    <p:sldId id="269" r:id="rId10"/>
    <p:sldId id="262" r:id="rId11"/>
    <p:sldId id="270" r:id="rId12"/>
    <p:sldId id="272" r:id="rId13"/>
    <p:sldId id="271" r:id="rId14"/>
    <p:sldId id="286" r:id="rId15"/>
    <p:sldId id="263" r:id="rId16"/>
    <p:sldId id="274" r:id="rId17"/>
    <p:sldId id="275" r:id="rId18"/>
    <p:sldId id="276" r:id="rId19"/>
    <p:sldId id="277" r:id="rId20"/>
    <p:sldId id="278" r:id="rId21"/>
    <p:sldId id="280" r:id="rId22"/>
    <p:sldId id="281" r:id="rId23"/>
    <p:sldId id="282" r:id="rId24"/>
    <p:sldId id="283" r:id="rId25"/>
  </p:sldIdLst>
  <p:sldSz cx="9144000" cy="6858000" type="screen4x3"/>
  <p:notesSz cx="6858000" cy="9418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70932"/>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884613" y="0"/>
            <a:ext cx="2971800" cy="470932"/>
          </a:xfrm>
          <a:prstGeom prst="rect">
            <a:avLst/>
          </a:prstGeom>
        </p:spPr>
        <p:txBody>
          <a:bodyPr vert="horz" lIns="93177" tIns="46589" rIns="93177" bIns="46589" rtlCol="0"/>
          <a:lstStyle>
            <a:lvl1pPr algn="r">
              <a:defRPr sz="1200"/>
            </a:lvl1pPr>
          </a:lstStyle>
          <a:p>
            <a:fld id="{C88530AE-9F1C-4F8C-BC29-A335A264EE4E}" type="datetimeFigureOut">
              <a:rPr lang="en-US" smtClean="0"/>
              <a:pPr/>
              <a:t>12/20/2011</a:t>
            </a:fld>
            <a:endParaRPr lang="en-US"/>
          </a:p>
        </p:txBody>
      </p:sp>
      <p:sp>
        <p:nvSpPr>
          <p:cNvPr id="4" name="Slide Image Placeholder 3"/>
          <p:cNvSpPr>
            <a:spLocks noGrp="1" noRot="1" noChangeAspect="1"/>
          </p:cNvSpPr>
          <p:nvPr>
            <p:ph type="sldImg" idx="2"/>
          </p:nvPr>
        </p:nvSpPr>
        <p:spPr>
          <a:xfrm>
            <a:off x="1074738" y="706438"/>
            <a:ext cx="4708525" cy="3532187"/>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685800" y="4473853"/>
            <a:ext cx="5486400" cy="4238387"/>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46072"/>
            <a:ext cx="2971800" cy="470932"/>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946072"/>
            <a:ext cx="2971800" cy="470932"/>
          </a:xfrm>
          <a:prstGeom prst="rect">
            <a:avLst/>
          </a:prstGeom>
        </p:spPr>
        <p:txBody>
          <a:bodyPr vert="horz" lIns="93177" tIns="46589" rIns="93177" bIns="46589" rtlCol="0" anchor="b"/>
          <a:lstStyle>
            <a:lvl1pPr algn="r">
              <a:defRPr sz="1200"/>
            </a:lvl1pPr>
          </a:lstStyle>
          <a:p>
            <a:fld id="{66BD64BD-4C7F-4310-8C08-658C0A9F31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570DF7-AE48-4CD5-BBB1-42487AB461DD}" type="slidenum">
              <a:rPr lang="en-US"/>
              <a:pPr/>
              <a:t>7</a:t>
            </a:fld>
            <a:endParaRPr lang="en-US"/>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p:txBody>
          <a:bodyPr/>
          <a:lstStyle/>
          <a:p>
            <a:r>
              <a:rPr lang="en-US"/>
              <a:t>Detuning</a:t>
            </a:r>
          </a:p>
          <a:p>
            <a:r>
              <a:rPr lang="en-US"/>
              <a:t>omegas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473276-C615-480F-9ED3-93FEB939EDFB}" type="slidenum">
              <a:rPr lang="en-US"/>
              <a:pPr/>
              <a:t>14</a:t>
            </a:fld>
            <a:endParaRPr lang="en-US"/>
          </a:p>
        </p:txBody>
      </p:sp>
      <p:sp>
        <p:nvSpPr>
          <p:cNvPr id="11266" name="Rectangle 2"/>
          <p:cNvSpPr txBox="1">
            <a:spLocks noGrp="1" noRot="1" noChangeAspect="1" noChangeArrowheads="1"/>
          </p:cNvSpPr>
          <p:nvPr>
            <p:ph type="sldImg"/>
          </p:nvPr>
        </p:nvSpPr>
        <p:spPr bwMode="auto">
          <a:xfrm>
            <a:off x="1074740" y="714376"/>
            <a:ext cx="4708525" cy="3532188"/>
          </a:xfrm>
          <a:prstGeom prst="rect">
            <a:avLst/>
          </a:prstGeom>
          <a:solidFill>
            <a:srgbClr val="FFFFFF"/>
          </a:solidFill>
          <a:ln>
            <a:solidFill>
              <a:srgbClr val="000000"/>
            </a:solidFill>
            <a:miter lim="800000"/>
            <a:headEnd/>
            <a:tailEnd/>
          </a:ln>
        </p:spPr>
      </p:sp>
      <p:sp>
        <p:nvSpPr>
          <p:cNvPr id="11267" name="Rectangle 3"/>
          <p:cNvSpPr txBox="1">
            <a:spLocks noGrp="1" noChangeArrowheads="1"/>
          </p:cNvSpPr>
          <p:nvPr>
            <p:ph type="body" idx="1"/>
          </p:nvPr>
        </p:nvSpPr>
        <p:spPr bwMode="auto">
          <a:xfrm>
            <a:off x="685800" y="4472219"/>
            <a:ext cx="5487988" cy="4238387"/>
          </a:xfrm>
          <a:prstGeom prst="rect">
            <a:avLst/>
          </a:prstGeom>
          <a:noFill/>
          <a:ln>
            <a:round/>
            <a:headEnd/>
            <a:tailEnd/>
          </a:ln>
        </p:spPr>
        <p:txBody>
          <a:bodyPr wrap="none" lIns="83617" tIns="41809" rIns="83617" bIns="41809" anchor="ct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bwMode="auto">
          <a:noFill/>
          <a:ln>
            <a:miter lim="800000"/>
            <a:headEnd/>
            <a:tailEnd/>
          </a:ln>
        </p:spPr>
        <p:txBody>
          <a:bodyPr/>
          <a:lstStyle/>
          <a:p>
            <a:fld id="{4809B6CF-EF6A-4F43-A777-ECBE66397D4E}" type="slidenum">
              <a:rPr lang="en-US"/>
              <a:pPr/>
              <a:t>23</a:t>
            </a:fld>
            <a:endParaRPr lang="en-US"/>
          </a:p>
        </p:txBody>
      </p:sp>
      <p:sp>
        <p:nvSpPr>
          <p:cNvPr id="174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7412" name="Rectangle 3"/>
          <p:cNvSpPr>
            <a:spLocks noGrp="1" noChangeArrowheads="1"/>
          </p:cNvSpPr>
          <p:nvPr>
            <p:ph type="body" idx="1"/>
          </p:nvPr>
        </p:nvSpPr>
        <p:spPr bwMode="auto">
          <a:noFill/>
        </p:spPr>
        <p:txBody>
          <a:bodyPr/>
          <a:lstStyle/>
          <a:p>
            <a:pPr>
              <a:spcBef>
                <a:spcPct val="0"/>
              </a:spcBef>
            </a:pPr>
            <a:r>
              <a:rPr lang="en-US" smtClean="0"/>
              <a:t>Hot topic: evidence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bwMode="auto">
          <a:noFill/>
          <a:ln>
            <a:miter lim="800000"/>
            <a:headEnd/>
            <a:tailEnd/>
          </a:ln>
        </p:spPr>
        <p:txBody>
          <a:bodyPr/>
          <a:lstStyle/>
          <a:p>
            <a:fld id="{9E65D5BF-8F46-41C5-9223-D02BE0D42107}" type="slidenum">
              <a:rPr lang="en-US"/>
              <a:pPr/>
              <a:t>24</a:t>
            </a:fld>
            <a:endParaRPr lang="en-US"/>
          </a:p>
        </p:txBody>
      </p:sp>
      <p:sp>
        <p:nvSpPr>
          <p:cNvPr id="194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60" name="Rectangle 3"/>
          <p:cNvSpPr>
            <a:spLocks noGrp="1" noChangeArrowheads="1"/>
          </p:cNvSpPr>
          <p:nvPr>
            <p:ph type="body" idx="1"/>
          </p:nvPr>
        </p:nvSpPr>
        <p:spPr bwMode="auto">
          <a:noFill/>
        </p:spPr>
        <p:txBody>
          <a:bodyPr/>
          <a:lstStyle/>
          <a:p>
            <a:pPr>
              <a:spcBef>
                <a:spcPct val="0"/>
              </a:spcBef>
            </a:pPr>
            <a:r>
              <a:rPr lang="en-US" smtClean="0"/>
              <a:t>Hot topic: evidence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9B6F81-E57C-49B5-B7D5-5993E9D0F207}" type="datetimeFigureOut">
              <a:rPr lang="en-US" smtClean="0"/>
              <a:pPr/>
              <a:t>12/20/2011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8FF3C5-6F8A-40BC-A692-29AAEDBA573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9B6F81-E57C-49B5-B7D5-5993E9D0F207}" type="datetimeFigureOut">
              <a:rPr lang="en-US" smtClean="0"/>
              <a:pPr/>
              <a:t>12/20/2011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FF3C5-6F8A-40BC-A692-29AAEDBA573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wmf"/><Relationship Id="rId5" Type="http://schemas.openxmlformats.org/officeDocument/2006/relationships/image" Target="../media/image22.png"/><Relationship Id="rId4" Type="http://schemas.openxmlformats.org/officeDocument/2006/relationships/image" Target="../media/image21.wmf"/></Relationships>
</file>

<file path=ppt/slides/_rels/slide13.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5.wmf"/><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0.wmf"/><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1.xml"/><Relationship Id="rId5" Type="http://schemas.openxmlformats.org/officeDocument/2006/relationships/image" Target="../media/image44.png"/><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8.png"/><Relationship Id="rId4" Type="http://schemas.openxmlformats.org/officeDocument/2006/relationships/image" Target="../media/image46.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wmf"/><Relationship Id="rId3" Type="http://schemas.openxmlformats.org/officeDocument/2006/relationships/image" Target="../media/image5.wmf"/><Relationship Id="rId7" Type="http://schemas.openxmlformats.org/officeDocument/2006/relationships/image" Target="../media/image9.w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wmf"/><Relationship Id="rId9" Type="http://schemas.openxmlformats.org/officeDocument/2006/relationships/image" Target="../media/image11.wmf"/></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1.bin"/><Relationship Id="rId4" Type="http://schemas.openxmlformats.org/officeDocument/2006/relationships/image" Target="../media/image14.wmf"/></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8229600" cy="2895600"/>
          </a:xfrm>
        </p:spPr>
        <p:txBody>
          <a:bodyPr>
            <a:normAutofit/>
          </a:bodyPr>
          <a:lstStyle/>
          <a:p>
            <a:r>
              <a:rPr lang="en-US" sz="2400" dirty="0" smtClean="0">
                <a:latin typeface="Comic Sans MS" pitchFamily="66" charset="0"/>
              </a:rPr>
              <a:t>Interferometer in Space for Detecting Gravity Wave Radiation using Lasers (</a:t>
            </a:r>
            <a:r>
              <a:rPr lang="en-US" sz="2400" dirty="0" err="1" smtClean="0">
                <a:latin typeface="Comic Sans MS" pitchFamily="66" charset="0"/>
              </a:rPr>
              <a:t>InSpRL</a:t>
            </a:r>
            <a:r>
              <a:rPr lang="en-US" sz="2400" dirty="0" smtClean="0">
                <a:latin typeface="Comic Sans MS" pitchFamily="66" charset="0"/>
              </a:rPr>
              <a:t>)</a:t>
            </a:r>
            <a:br>
              <a:rPr lang="en-US" sz="2400" dirty="0" smtClean="0">
                <a:latin typeface="Comic Sans MS" pitchFamily="66" charset="0"/>
              </a:rPr>
            </a:br>
            <a:r>
              <a:rPr lang="en-US" sz="2400" dirty="0" smtClean="0">
                <a:latin typeface="Comic Sans MS" pitchFamily="66" charset="0"/>
              </a:rPr>
              <a:t/>
            </a:r>
            <a:br>
              <a:rPr lang="en-US" sz="2400" dirty="0" smtClean="0">
                <a:latin typeface="Comic Sans MS" pitchFamily="66" charset="0"/>
              </a:rPr>
            </a:br>
            <a:r>
              <a:rPr lang="en-US" sz="2400" dirty="0" smtClean="0">
                <a:latin typeface="Comic Sans MS" pitchFamily="66" charset="0"/>
              </a:rPr>
              <a:t>Dec-21-2011</a:t>
            </a:r>
            <a:br>
              <a:rPr lang="en-US" sz="2400" dirty="0" smtClean="0">
                <a:latin typeface="Comic Sans MS" pitchFamily="66" charset="0"/>
              </a:rPr>
            </a:br>
            <a:r>
              <a:rPr lang="en-US" sz="2400" dirty="0" smtClean="0">
                <a:latin typeface="Comic Sans MS" pitchFamily="66" charset="0"/>
              </a:rPr>
              <a:t>Workshop on Gravity Wave Detection </a:t>
            </a:r>
            <a:endParaRPr lang="en-US" sz="2400" dirty="0">
              <a:latin typeface="Comic Sans MS" pitchFamily="66" charset="0"/>
            </a:endParaRPr>
          </a:p>
        </p:txBody>
      </p:sp>
      <p:sp>
        <p:nvSpPr>
          <p:cNvPr id="3" name="TextBox 2"/>
          <p:cNvSpPr txBox="1"/>
          <p:nvPr/>
        </p:nvSpPr>
        <p:spPr>
          <a:xfrm>
            <a:off x="5867400" y="5943600"/>
            <a:ext cx="3065263" cy="369332"/>
          </a:xfrm>
          <a:prstGeom prst="rect">
            <a:avLst/>
          </a:prstGeom>
          <a:noFill/>
        </p:spPr>
        <p:txBody>
          <a:bodyPr wrap="none" rtlCol="0">
            <a:spAutoFit/>
          </a:bodyPr>
          <a:lstStyle/>
          <a:p>
            <a:r>
              <a:rPr lang="en-US" dirty="0" smtClean="0">
                <a:latin typeface="Comic Sans MS" pitchFamily="66" charset="0"/>
              </a:rPr>
              <a:t>Presenter: Babak . N . Saif</a:t>
            </a:r>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r>
              <a:rPr lang="en-US" sz="2400" dirty="0" smtClean="0">
                <a:latin typeface="Comic Sans MS" pitchFamily="66" charset="0"/>
              </a:rPr>
              <a:t>Laser Phase Noise Mitigation</a:t>
            </a:r>
            <a:endParaRPr lang="en-US" sz="2400" dirty="0">
              <a:latin typeface="Comic Sans MS" pitchFamily="66" charset="0"/>
            </a:endParaRPr>
          </a:p>
        </p:txBody>
      </p:sp>
      <p:sp>
        <p:nvSpPr>
          <p:cNvPr id="3" name="TextBox 2"/>
          <p:cNvSpPr txBox="1"/>
          <p:nvPr/>
        </p:nvSpPr>
        <p:spPr>
          <a:xfrm>
            <a:off x="381000" y="914400"/>
            <a:ext cx="8534400" cy="3139321"/>
          </a:xfrm>
          <a:prstGeom prst="rect">
            <a:avLst/>
          </a:prstGeom>
          <a:noFill/>
        </p:spPr>
        <p:txBody>
          <a:bodyPr wrap="square" rtlCol="0">
            <a:spAutoFit/>
          </a:bodyPr>
          <a:lstStyle/>
          <a:p>
            <a:r>
              <a:rPr lang="en-US" dirty="0" smtClean="0">
                <a:latin typeface="Comic Sans MS" pitchFamily="66" charset="0"/>
              </a:rPr>
              <a:t>We have had discussions  with members of CST and core team on laser</a:t>
            </a:r>
          </a:p>
          <a:p>
            <a:r>
              <a:rPr lang="en-US" dirty="0" smtClean="0">
                <a:latin typeface="Comic Sans MS" pitchFamily="66" charset="0"/>
              </a:rPr>
              <a:t> phase noise mitigation for our single arm geometries.</a:t>
            </a:r>
          </a:p>
          <a:p>
            <a:endParaRPr lang="en-US" dirty="0" smtClean="0">
              <a:latin typeface="Comic Sans MS" pitchFamily="66" charset="0"/>
            </a:endParaRPr>
          </a:p>
          <a:p>
            <a:r>
              <a:rPr lang="en-US" dirty="0" smtClean="0">
                <a:latin typeface="Comic Sans MS" pitchFamily="66" charset="0"/>
              </a:rPr>
              <a:t>Our original RFI </a:t>
            </a:r>
            <a:r>
              <a:rPr lang="en-US" dirty="0" smtClean="0">
                <a:latin typeface="Comic Sans MS" pitchFamily="66" charset="0"/>
              </a:rPr>
              <a:t>proposed </a:t>
            </a:r>
            <a:r>
              <a:rPr lang="en-US" dirty="0" smtClean="0">
                <a:latin typeface="Comic Sans MS" pitchFamily="66" charset="0"/>
              </a:rPr>
              <a:t>method </a:t>
            </a:r>
            <a:r>
              <a:rPr lang="en-US" dirty="0" smtClean="0">
                <a:latin typeface="Comic Sans MS" pitchFamily="66" charset="0"/>
              </a:rPr>
              <a:t>would require  a stable laser oscillator. </a:t>
            </a:r>
            <a:endParaRPr lang="en-US" dirty="0" smtClean="0">
              <a:latin typeface="Comic Sans MS" pitchFamily="66" charset="0"/>
            </a:endParaRPr>
          </a:p>
          <a:p>
            <a:endParaRPr lang="en-US" dirty="0" smtClean="0">
              <a:latin typeface="Comic Sans MS" pitchFamily="66" charset="0"/>
            </a:endParaRPr>
          </a:p>
          <a:p>
            <a:r>
              <a:rPr lang="en-US" dirty="0" smtClean="0">
                <a:latin typeface="Comic Sans MS" pitchFamily="66" charset="0"/>
              </a:rPr>
              <a:t>While </a:t>
            </a:r>
            <a:r>
              <a:rPr lang="en-US" dirty="0" smtClean="0">
                <a:latin typeface="Comic Sans MS" pitchFamily="66" charset="0"/>
              </a:rPr>
              <a:t>single arm configuration would be game changing, the above </a:t>
            </a:r>
            <a:r>
              <a:rPr lang="en-US" dirty="0" smtClean="0">
                <a:latin typeface="Comic Sans MS" pitchFamily="66" charset="0"/>
              </a:rPr>
              <a:t>method needs </a:t>
            </a:r>
            <a:r>
              <a:rPr lang="en-US" dirty="0" smtClean="0">
                <a:latin typeface="Comic Sans MS" pitchFamily="66" charset="0"/>
              </a:rPr>
              <a:t>further study and </a:t>
            </a:r>
            <a:r>
              <a:rPr lang="en-US" dirty="0" smtClean="0">
                <a:latin typeface="Comic Sans MS" pitchFamily="66" charset="0"/>
              </a:rPr>
              <a:t>makes </a:t>
            </a:r>
            <a:r>
              <a:rPr lang="en-US" dirty="0" smtClean="0">
                <a:latin typeface="Comic Sans MS" pitchFamily="66" charset="0"/>
              </a:rPr>
              <a:t>the comparison of our RFI response to others difficult.</a:t>
            </a:r>
          </a:p>
          <a:p>
            <a:endParaRPr lang="en-US" dirty="0" smtClean="0">
              <a:latin typeface="Comic Sans MS" pitchFamily="66" charset="0"/>
            </a:endParaRPr>
          </a:p>
          <a:p>
            <a:r>
              <a:rPr lang="en-US" dirty="0" smtClean="0">
                <a:latin typeface="Comic Sans MS" pitchFamily="66" charset="0"/>
              </a:rPr>
              <a:t>Here we present two modified configurations to enable a direct comparison.</a:t>
            </a:r>
          </a:p>
          <a:p>
            <a:endParaRPr lang="en-US" dirty="0">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228600"/>
            <a:ext cx="7772400" cy="457200"/>
          </a:xfrm>
        </p:spPr>
        <p:txBody>
          <a:bodyPr>
            <a:noAutofit/>
          </a:bodyPr>
          <a:lstStyle/>
          <a:p>
            <a:r>
              <a:rPr lang="en-US" sz="2400" dirty="0">
                <a:solidFill>
                  <a:schemeClr val="tx1"/>
                </a:solidFill>
                <a:latin typeface="Comic Sans MS" pitchFamily="66" charset="0"/>
              </a:rPr>
              <a:t>Two proposed short baseline configurations enabled by atom interferometry</a:t>
            </a:r>
          </a:p>
        </p:txBody>
      </p:sp>
      <p:pic>
        <p:nvPicPr>
          <p:cNvPr id="6148" name="Picture 4"/>
          <p:cNvPicPr>
            <a:picLocks noChangeAspect="1" noChangeArrowheads="1"/>
          </p:cNvPicPr>
          <p:nvPr/>
        </p:nvPicPr>
        <p:blipFill>
          <a:blip r:embed="rId2" cstate="print"/>
          <a:srcRect/>
          <a:stretch>
            <a:fillRect/>
          </a:stretch>
        </p:blipFill>
        <p:spPr bwMode="auto">
          <a:xfrm>
            <a:off x="6019800" y="990600"/>
            <a:ext cx="2079625" cy="2286000"/>
          </a:xfrm>
          <a:prstGeom prst="rect">
            <a:avLst/>
          </a:prstGeom>
          <a:noFill/>
          <a:ln w="9525">
            <a:noFill/>
            <a:miter lim="800000"/>
            <a:headEnd/>
            <a:tailEnd/>
          </a:ln>
          <a:effectLst/>
        </p:spPr>
      </p:pic>
      <p:grpSp>
        <p:nvGrpSpPr>
          <p:cNvPr id="2" name="Group 16"/>
          <p:cNvGrpSpPr>
            <a:grpSpLocks/>
          </p:cNvGrpSpPr>
          <p:nvPr/>
        </p:nvGrpSpPr>
        <p:grpSpPr bwMode="auto">
          <a:xfrm>
            <a:off x="152400" y="1295400"/>
            <a:ext cx="4267200" cy="1763713"/>
            <a:chOff x="240" y="1632"/>
            <a:chExt cx="3120" cy="1290"/>
          </a:xfrm>
        </p:grpSpPr>
        <p:pic>
          <p:nvPicPr>
            <p:cNvPr id="6151" name="Picture 7"/>
            <p:cNvPicPr>
              <a:picLocks noChangeAspect="1" noChangeArrowheads="1"/>
            </p:cNvPicPr>
            <p:nvPr/>
          </p:nvPicPr>
          <p:blipFill>
            <a:blip r:embed="rId3" cstate="print"/>
            <a:srcRect l="7298" t="10339" r="1469" b="9532"/>
            <a:stretch>
              <a:fillRect/>
            </a:stretch>
          </p:blipFill>
          <p:spPr bwMode="auto">
            <a:xfrm>
              <a:off x="240" y="1632"/>
              <a:ext cx="3120" cy="1290"/>
            </a:xfrm>
            <a:prstGeom prst="rect">
              <a:avLst/>
            </a:prstGeom>
            <a:noFill/>
            <a:ln w="9525">
              <a:noFill/>
              <a:miter lim="800000"/>
              <a:headEnd/>
              <a:tailEnd/>
            </a:ln>
            <a:effectLst/>
          </p:spPr>
        </p:pic>
        <p:sp>
          <p:nvSpPr>
            <p:cNvPr id="6152" name="Oval 8"/>
            <p:cNvSpPr>
              <a:spLocks noChangeArrowheads="1"/>
            </p:cNvSpPr>
            <p:nvPr/>
          </p:nvSpPr>
          <p:spPr bwMode="auto">
            <a:xfrm flipH="1">
              <a:off x="720" y="2496"/>
              <a:ext cx="96" cy="96"/>
            </a:xfrm>
            <a:prstGeom prst="ellipse">
              <a:avLst/>
            </a:prstGeom>
            <a:solidFill>
              <a:srgbClr val="000000"/>
            </a:solidFill>
            <a:ln w="9525">
              <a:noFill/>
              <a:round/>
              <a:headEnd/>
              <a:tailEnd/>
            </a:ln>
            <a:effectLst/>
          </p:spPr>
          <p:txBody>
            <a:bodyPr wrap="none" anchor="ctr"/>
            <a:lstStyle/>
            <a:p>
              <a:endParaRPr lang="en-US"/>
            </a:p>
          </p:txBody>
        </p:sp>
        <p:sp>
          <p:nvSpPr>
            <p:cNvPr id="6153" name="Oval 9"/>
            <p:cNvSpPr>
              <a:spLocks noChangeArrowheads="1"/>
            </p:cNvSpPr>
            <p:nvPr/>
          </p:nvSpPr>
          <p:spPr bwMode="auto">
            <a:xfrm flipH="1">
              <a:off x="1288" y="2180"/>
              <a:ext cx="96" cy="96"/>
            </a:xfrm>
            <a:prstGeom prst="ellipse">
              <a:avLst/>
            </a:prstGeom>
            <a:solidFill>
              <a:srgbClr val="000000"/>
            </a:solidFill>
            <a:ln w="9525">
              <a:noFill/>
              <a:round/>
              <a:headEnd/>
              <a:tailEnd/>
            </a:ln>
            <a:effectLst/>
          </p:spPr>
          <p:txBody>
            <a:bodyPr wrap="none" anchor="ctr"/>
            <a:lstStyle/>
            <a:p>
              <a:endParaRPr lang="en-US"/>
            </a:p>
          </p:txBody>
        </p:sp>
        <p:sp>
          <p:nvSpPr>
            <p:cNvPr id="6154" name="Line 10"/>
            <p:cNvSpPr>
              <a:spLocks noChangeShapeType="1"/>
            </p:cNvSpPr>
            <p:nvPr/>
          </p:nvSpPr>
          <p:spPr bwMode="auto">
            <a:xfrm flipV="1">
              <a:off x="516" y="2530"/>
              <a:ext cx="556" cy="318"/>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6155" name="Line 11"/>
            <p:cNvSpPr>
              <a:spLocks noChangeShapeType="1"/>
            </p:cNvSpPr>
            <p:nvPr/>
          </p:nvSpPr>
          <p:spPr bwMode="auto">
            <a:xfrm flipV="1">
              <a:off x="1112" y="2196"/>
              <a:ext cx="528" cy="302"/>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6156" name="Oval 12"/>
            <p:cNvSpPr>
              <a:spLocks noChangeArrowheads="1"/>
            </p:cNvSpPr>
            <p:nvPr/>
          </p:nvSpPr>
          <p:spPr bwMode="auto">
            <a:xfrm>
              <a:off x="2208" y="2168"/>
              <a:ext cx="96" cy="96"/>
            </a:xfrm>
            <a:prstGeom prst="ellipse">
              <a:avLst/>
            </a:prstGeom>
            <a:solidFill>
              <a:srgbClr val="000000"/>
            </a:solidFill>
            <a:ln w="9525">
              <a:noFill/>
              <a:round/>
              <a:headEnd/>
              <a:tailEnd/>
            </a:ln>
            <a:effectLst/>
          </p:spPr>
          <p:txBody>
            <a:bodyPr wrap="none" anchor="ctr"/>
            <a:lstStyle/>
            <a:p>
              <a:endParaRPr lang="en-US"/>
            </a:p>
          </p:txBody>
        </p:sp>
        <p:sp>
          <p:nvSpPr>
            <p:cNvPr id="6157" name="Oval 13"/>
            <p:cNvSpPr>
              <a:spLocks noChangeArrowheads="1"/>
            </p:cNvSpPr>
            <p:nvPr/>
          </p:nvSpPr>
          <p:spPr bwMode="auto">
            <a:xfrm>
              <a:off x="2780" y="2492"/>
              <a:ext cx="96" cy="96"/>
            </a:xfrm>
            <a:prstGeom prst="ellipse">
              <a:avLst/>
            </a:prstGeom>
            <a:solidFill>
              <a:srgbClr val="000000"/>
            </a:solidFill>
            <a:ln w="9525">
              <a:noFill/>
              <a:round/>
              <a:headEnd/>
              <a:tailEnd/>
            </a:ln>
            <a:effectLst/>
          </p:spPr>
          <p:txBody>
            <a:bodyPr wrap="none" anchor="ctr"/>
            <a:lstStyle/>
            <a:p>
              <a:endParaRPr lang="en-US"/>
            </a:p>
          </p:txBody>
        </p:sp>
        <p:sp>
          <p:nvSpPr>
            <p:cNvPr id="6158" name="Line 14"/>
            <p:cNvSpPr>
              <a:spLocks noChangeShapeType="1"/>
            </p:cNvSpPr>
            <p:nvPr/>
          </p:nvSpPr>
          <p:spPr bwMode="auto">
            <a:xfrm flipH="1" flipV="1">
              <a:off x="1908" y="2180"/>
              <a:ext cx="528" cy="303"/>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6159" name="Line 15"/>
            <p:cNvSpPr>
              <a:spLocks noChangeShapeType="1"/>
            </p:cNvSpPr>
            <p:nvPr/>
          </p:nvSpPr>
          <p:spPr bwMode="auto">
            <a:xfrm flipH="1" flipV="1">
              <a:off x="2516" y="2520"/>
              <a:ext cx="528" cy="302"/>
            </a:xfrm>
            <a:prstGeom prst="line">
              <a:avLst/>
            </a:prstGeom>
            <a:noFill/>
            <a:ln w="19050">
              <a:solidFill>
                <a:schemeClr val="tx1"/>
              </a:solidFill>
              <a:round/>
              <a:headEnd type="triangle" w="med" len="med"/>
              <a:tailEnd type="triangle" w="med" len="med"/>
            </a:ln>
            <a:effectLst/>
          </p:spPr>
          <p:txBody>
            <a:bodyPr/>
            <a:lstStyle/>
            <a:p>
              <a:endParaRPr lang="en-US"/>
            </a:p>
          </p:txBody>
        </p:sp>
      </p:grpSp>
      <p:sp>
        <p:nvSpPr>
          <p:cNvPr id="6161" name="Text Box 17"/>
          <p:cNvSpPr txBox="1">
            <a:spLocks noChangeArrowheads="1"/>
          </p:cNvSpPr>
          <p:nvPr/>
        </p:nvSpPr>
        <p:spPr bwMode="auto">
          <a:xfrm>
            <a:off x="2582863" y="3946525"/>
            <a:ext cx="1386918" cy="1200329"/>
          </a:xfrm>
          <a:prstGeom prst="rect">
            <a:avLst/>
          </a:prstGeom>
          <a:noFill/>
          <a:ln w="9525">
            <a:noFill/>
            <a:miter lim="800000"/>
            <a:headEnd/>
            <a:tailEnd/>
          </a:ln>
          <a:effectLst/>
        </p:spPr>
        <p:txBody>
          <a:bodyPr wrap="none">
            <a:spAutoFit/>
          </a:bodyPr>
          <a:lstStyle/>
          <a:p>
            <a:r>
              <a:rPr lang="en-US" i="1" dirty="0">
                <a:latin typeface="Comic Sans MS" pitchFamily="66" charset="0"/>
              </a:rPr>
              <a:t>f</a:t>
            </a:r>
            <a:r>
              <a:rPr lang="en-US" dirty="0">
                <a:latin typeface="Comic Sans MS" pitchFamily="66" charset="0"/>
              </a:rPr>
              <a:t> = 1 Hz</a:t>
            </a:r>
          </a:p>
          <a:p>
            <a:r>
              <a:rPr lang="en-US" dirty="0">
                <a:latin typeface="Comic Sans MS" pitchFamily="66" charset="0"/>
              </a:rPr>
              <a:t>N = 2000</a:t>
            </a:r>
          </a:p>
          <a:p>
            <a:r>
              <a:rPr lang="en-US" dirty="0">
                <a:latin typeface="Comic Sans MS" pitchFamily="66" charset="0"/>
              </a:rPr>
              <a:t>Q =30</a:t>
            </a:r>
          </a:p>
          <a:p>
            <a:r>
              <a:rPr lang="en-US" dirty="0">
                <a:latin typeface="Comic Sans MS" pitchFamily="66" charset="0"/>
              </a:rPr>
              <a:t>(sinusoidal)</a:t>
            </a:r>
          </a:p>
        </p:txBody>
      </p:sp>
      <p:sp>
        <p:nvSpPr>
          <p:cNvPr id="6163" name="Text Box 19"/>
          <p:cNvSpPr txBox="1">
            <a:spLocks noChangeArrowheads="1"/>
          </p:cNvSpPr>
          <p:nvPr/>
        </p:nvSpPr>
        <p:spPr bwMode="auto">
          <a:xfrm>
            <a:off x="2667000" y="3505200"/>
            <a:ext cx="681597" cy="369332"/>
          </a:xfrm>
          <a:prstGeom prst="rect">
            <a:avLst/>
          </a:prstGeom>
          <a:noFill/>
          <a:ln w="9525">
            <a:noFill/>
            <a:miter lim="800000"/>
            <a:headEnd/>
            <a:tailEnd/>
          </a:ln>
          <a:effectLst/>
        </p:spPr>
        <p:txBody>
          <a:bodyPr wrap="none">
            <a:spAutoFit/>
          </a:bodyPr>
          <a:lstStyle/>
          <a:p>
            <a:r>
              <a:rPr lang="en-US" u="sng" dirty="0">
                <a:latin typeface="Comic Sans MS" pitchFamily="66" charset="0"/>
              </a:rPr>
              <a:t>High</a:t>
            </a:r>
          </a:p>
        </p:txBody>
      </p:sp>
      <p:sp>
        <p:nvSpPr>
          <p:cNvPr id="6164" name="Text Box 20"/>
          <p:cNvSpPr txBox="1">
            <a:spLocks noChangeArrowheads="1"/>
          </p:cNvSpPr>
          <p:nvPr/>
        </p:nvSpPr>
        <p:spPr bwMode="auto">
          <a:xfrm>
            <a:off x="685800" y="3505200"/>
            <a:ext cx="591829" cy="369332"/>
          </a:xfrm>
          <a:prstGeom prst="rect">
            <a:avLst/>
          </a:prstGeom>
          <a:noFill/>
          <a:ln w="9525">
            <a:noFill/>
            <a:miter lim="800000"/>
            <a:headEnd/>
            <a:tailEnd/>
          </a:ln>
          <a:effectLst/>
        </p:spPr>
        <p:txBody>
          <a:bodyPr wrap="none">
            <a:spAutoFit/>
          </a:bodyPr>
          <a:lstStyle/>
          <a:p>
            <a:r>
              <a:rPr lang="en-US" u="sng" dirty="0">
                <a:latin typeface="Comic Sans MS" pitchFamily="66" charset="0"/>
              </a:rPr>
              <a:t>Low</a:t>
            </a:r>
          </a:p>
        </p:txBody>
      </p:sp>
      <p:sp>
        <p:nvSpPr>
          <p:cNvPr id="6166" name="Rectangle 22"/>
          <p:cNvSpPr>
            <a:spLocks noChangeArrowheads="1"/>
          </p:cNvSpPr>
          <p:nvPr/>
        </p:nvSpPr>
        <p:spPr bwMode="auto">
          <a:xfrm>
            <a:off x="1524000" y="2667000"/>
            <a:ext cx="1463675" cy="457200"/>
          </a:xfrm>
          <a:prstGeom prst="rect">
            <a:avLst/>
          </a:prstGeom>
          <a:noFill/>
          <a:ln w="9525">
            <a:noFill/>
            <a:miter lim="800000"/>
            <a:headEnd/>
            <a:tailEnd/>
          </a:ln>
          <a:effectLst/>
        </p:spPr>
        <p:txBody>
          <a:bodyPr wrap="none">
            <a:spAutoFit/>
          </a:bodyPr>
          <a:lstStyle/>
          <a:p>
            <a:r>
              <a:rPr lang="en-US"/>
              <a:t>L = 500 m</a:t>
            </a:r>
          </a:p>
        </p:txBody>
      </p:sp>
      <p:sp>
        <p:nvSpPr>
          <p:cNvPr id="6167" name="Text Box 23"/>
          <p:cNvSpPr txBox="1">
            <a:spLocks noChangeArrowheads="1"/>
          </p:cNvSpPr>
          <p:nvPr/>
        </p:nvSpPr>
        <p:spPr bwMode="auto">
          <a:xfrm>
            <a:off x="7535863" y="3935413"/>
            <a:ext cx="1386918" cy="1200329"/>
          </a:xfrm>
          <a:prstGeom prst="rect">
            <a:avLst/>
          </a:prstGeom>
          <a:noFill/>
          <a:ln w="9525">
            <a:noFill/>
            <a:miter lim="800000"/>
            <a:headEnd/>
            <a:tailEnd/>
          </a:ln>
          <a:effectLst/>
        </p:spPr>
        <p:txBody>
          <a:bodyPr wrap="none">
            <a:spAutoFit/>
          </a:bodyPr>
          <a:lstStyle/>
          <a:p>
            <a:r>
              <a:rPr lang="en-US" i="1" dirty="0">
                <a:latin typeface="Comic Sans MS" pitchFamily="66" charset="0"/>
              </a:rPr>
              <a:t>f</a:t>
            </a:r>
            <a:r>
              <a:rPr lang="en-US" dirty="0">
                <a:latin typeface="Comic Sans MS" pitchFamily="66" charset="0"/>
              </a:rPr>
              <a:t> = 1 Hz</a:t>
            </a:r>
          </a:p>
          <a:p>
            <a:r>
              <a:rPr lang="en-US" dirty="0">
                <a:latin typeface="Comic Sans MS" pitchFamily="66" charset="0"/>
              </a:rPr>
              <a:t>N = 2000</a:t>
            </a:r>
          </a:p>
          <a:p>
            <a:r>
              <a:rPr lang="en-US" dirty="0">
                <a:latin typeface="Comic Sans MS" pitchFamily="66" charset="0"/>
              </a:rPr>
              <a:t>Q =30</a:t>
            </a:r>
          </a:p>
          <a:p>
            <a:r>
              <a:rPr lang="en-US" dirty="0">
                <a:latin typeface="Comic Sans MS" pitchFamily="66" charset="0"/>
              </a:rPr>
              <a:t>(sinusoidal)</a:t>
            </a:r>
          </a:p>
        </p:txBody>
      </p:sp>
      <p:sp>
        <p:nvSpPr>
          <p:cNvPr id="6168" name="Rectangle 24"/>
          <p:cNvSpPr>
            <a:spLocks noChangeArrowheads="1"/>
          </p:cNvSpPr>
          <p:nvPr/>
        </p:nvSpPr>
        <p:spPr bwMode="auto">
          <a:xfrm>
            <a:off x="6724650" y="2819400"/>
            <a:ext cx="1616075" cy="457200"/>
          </a:xfrm>
          <a:prstGeom prst="rect">
            <a:avLst/>
          </a:prstGeom>
          <a:noFill/>
          <a:ln w="9525">
            <a:noFill/>
            <a:miter lim="800000"/>
            <a:headEnd/>
            <a:tailEnd/>
          </a:ln>
          <a:effectLst/>
        </p:spPr>
        <p:txBody>
          <a:bodyPr wrap="none">
            <a:spAutoFit/>
          </a:bodyPr>
          <a:lstStyle/>
          <a:p>
            <a:r>
              <a:rPr lang="en-US"/>
              <a:t>L = 500 km</a:t>
            </a:r>
          </a:p>
        </p:txBody>
      </p:sp>
      <p:sp>
        <p:nvSpPr>
          <p:cNvPr id="6169" name="Text Box 25"/>
          <p:cNvSpPr txBox="1">
            <a:spLocks noChangeArrowheads="1"/>
          </p:cNvSpPr>
          <p:nvPr/>
        </p:nvSpPr>
        <p:spPr bwMode="auto">
          <a:xfrm>
            <a:off x="457200" y="3917950"/>
            <a:ext cx="1983235" cy="1477328"/>
          </a:xfrm>
          <a:prstGeom prst="rect">
            <a:avLst/>
          </a:prstGeom>
          <a:noFill/>
          <a:ln w="9525">
            <a:noFill/>
            <a:miter lim="800000"/>
            <a:headEnd/>
            <a:tailEnd/>
          </a:ln>
          <a:effectLst/>
        </p:spPr>
        <p:txBody>
          <a:bodyPr wrap="none">
            <a:spAutoFit/>
          </a:bodyPr>
          <a:lstStyle/>
          <a:p>
            <a:r>
              <a:rPr lang="en-US" i="1" dirty="0">
                <a:latin typeface="Comic Sans MS" pitchFamily="66" charset="0"/>
              </a:rPr>
              <a:t>f</a:t>
            </a:r>
            <a:r>
              <a:rPr lang="en-US" dirty="0">
                <a:latin typeface="Comic Sans MS" pitchFamily="66" charset="0"/>
              </a:rPr>
              <a:t> = 0.01 Hz</a:t>
            </a:r>
          </a:p>
          <a:p>
            <a:r>
              <a:rPr lang="en-US" dirty="0">
                <a:latin typeface="Comic Sans MS" pitchFamily="66" charset="0"/>
              </a:rPr>
              <a:t>N = 2100</a:t>
            </a:r>
          </a:p>
          <a:p>
            <a:r>
              <a:rPr lang="en-US" dirty="0">
                <a:latin typeface="Comic Sans MS" pitchFamily="66" charset="0"/>
              </a:rPr>
              <a:t>Q = 9</a:t>
            </a:r>
          </a:p>
          <a:p>
            <a:r>
              <a:rPr lang="en-US" dirty="0">
                <a:latin typeface="Comic Sans MS" pitchFamily="66" charset="0"/>
              </a:rPr>
              <a:t>(10 s drift time, </a:t>
            </a:r>
          </a:p>
          <a:p>
            <a:r>
              <a:rPr lang="en-US" dirty="0">
                <a:latin typeface="Comic Sans MS" pitchFamily="66" charset="0"/>
              </a:rPr>
              <a:t>30 s hold)</a:t>
            </a:r>
          </a:p>
        </p:txBody>
      </p:sp>
      <p:sp>
        <p:nvSpPr>
          <p:cNvPr id="6171" name="Text Box 27"/>
          <p:cNvSpPr txBox="1">
            <a:spLocks noChangeArrowheads="1"/>
          </p:cNvSpPr>
          <p:nvPr/>
        </p:nvSpPr>
        <p:spPr bwMode="auto">
          <a:xfrm>
            <a:off x="5364163" y="3935413"/>
            <a:ext cx="1983235" cy="1477328"/>
          </a:xfrm>
          <a:prstGeom prst="rect">
            <a:avLst/>
          </a:prstGeom>
          <a:noFill/>
          <a:ln w="9525">
            <a:noFill/>
            <a:miter lim="800000"/>
            <a:headEnd/>
            <a:tailEnd/>
          </a:ln>
          <a:effectLst/>
        </p:spPr>
        <p:txBody>
          <a:bodyPr wrap="none">
            <a:spAutoFit/>
          </a:bodyPr>
          <a:lstStyle/>
          <a:p>
            <a:r>
              <a:rPr lang="en-US" i="1" dirty="0">
                <a:latin typeface="Comic Sans MS" pitchFamily="66" charset="0"/>
              </a:rPr>
              <a:t>f</a:t>
            </a:r>
            <a:r>
              <a:rPr lang="en-US" dirty="0">
                <a:latin typeface="Comic Sans MS" pitchFamily="66" charset="0"/>
              </a:rPr>
              <a:t> = 0.01 Hz</a:t>
            </a:r>
          </a:p>
          <a:p>
            <a:r>
              <a:rPr lang="en-US" dirty="0">
                <a:latin typeface="Comic Sans MS" pitchFamily="66" charset="0"/>
              </a:rPr>
              <a:t>N = 85</a:t>
            </a:r>
          </a:p>
          <a:p>
            <a:r>
              <a:rPr lang="en-US" dirty="0">
                <a:latin typeface="Comic Sans MS" pitchFamily="66" charset="0"/>
              </a:rPr>
              <a:t>Q = 9</a:t>
            </a:r>
          </a:p>
          <a:p>
            <a:r>
              <a:rPr lang="en-US" dirty="0">
                <a:latin typeface="Comic Sans MS" pitchFamily="66" charset="0"/>
              </a:rPr>
              <a:t>(10 s drift time, </a:t>
            </a:r>
          </a:p>
          <a:p>
            <a:r>
              <a:rPr lang="en-US" dirty="0">
                <a:latin typeface="Comic Sans MS" pitchFamily="66" charset="0"/>
              </a:rPr>
              <a:t>30 second hold)</a:t>
            </a:r>
          </a:p>
        </p:txBody>
      </p:sp>
      <p:sp>
        <p:nvSpPr>
          <p:cNvPr id="6173" name="Text Box 29"/>
          <p:cNvSpPr txBox="1">
            <a:spLocks noChangeArrowheads="1"/>
          </p:cNvSpPr>
          <p:nvPr/>
        </p:nvSpPr>
        <p:spPr bwMode="auto">
          <a:xfrm>
            <a:off x="7620000" y="3505200"/>
            <a:ext cx="681597" cy="369332"/>
          </a:xfrm>
          <a:prstGeom prst="rect">
            <a:avLst/>
          </a:prstGeom>
          <a:noFill/>
          <a:ln w="9525">
            <a:noFill/>
            <a:miter lim="800000"/>
            <a:headEnd/>
            <a:tailEnd/>
          </a:ln>
          <a:effectLst/>
        </p:spPr>
        <p:txBody>
          <a:bodyPr wrap="none">
            <a:spAutoFit/>
          </a:bodyPr>
          <a:lstStyle/>
          <a:p>
            <a:r>
              <a:rPr lang="en-US" u="sng" dirty="0">
                <a:latin typeface="Comic Sans MS" pitchFamily="66" charset="0"/>
              </a:rPr>
              <a:t>High</a:t>
            </a:r>
          </a:p>
        </p:txBody>
      </p:sp>
      <p:sp>
        <p:nvSpPr>
          <p:cNvPr id="6174" name="Text Box 30"/>
          <p:cNvSpPr txBox="1">
            <a:spLocks noChangeArrowheads="1"/>
          </p:cNvSpPr>
          <p:nvPr/>
        </p:nvSpPr>
        <p:spPr bwMode="auto">
          <a:xfrm>
            <a:off x="5562600" y="3505200"/>
            <a:ext cx="591829" cy="369332"/>
          </a:xfrm>
          <a:prstGeom prst="rect">
            <a:avLst/>
          </a:prstGeom>
          <a:noFill/>
          <a:ln w="9525">
            <a:noFill/>
            <a:miter lim="800000"/>
            <a:headEnd/>
            <a:tailEnd/>
          </a:ln>
          <a:effectLst/>
        </p:spPr>
        <p:txBody>
          <a:bodyPr wrap="none">
            <a:spAutoFit/>
          </a:bodyPr>
          <a:lstStyle/>
          <a:p>
            <a:r>
              <a:rPr lang="en-US" u="sng" dirty="0">
                <a:latin typeface="Comic Sans MS" pitchFamily="66" charset="0"/>
              </a:rPr>
              <a:t>Low</a:t>
            </a:r>
          </a:p>
        </p:txBody>
      </p:sp>
      <p:sp>
        <p:nvSpPr>
          <p:cNvPr id="6175" name="Text Box 31"/>
          <p:cNvSpPr txBox="1">
            <a:spLocks noChangeArrowheads="1"/>
          </p:cNvSpPr>
          <p:nvPr/>
        </p:nvSpPr>
        <p:spPr bwMode="auto">
          <a:xfrm>
            <a:off x="381000" y="5775325"/>
            <a:ext cx="8686800" cy="701675"/>
          </a:xfrm>
          <a:prstGeom prst="rect">
            <a:avLst/>
          </a:prstGeom>
          <a:noFill/>
          <a:ln w="9525">
            <a:noFill/>
            <a:miter lim="800000"/>
            <a:headEnd/>
            <a:tailEnd/>
          </a:ln>
          <a:effectLst/>
        </p:spPr>
        <p:txBody>
          <a:bodyPr>
            <a:spAutoFit/>
          </a:bodyPr>
          <a:lstStyle/>
          <a:p>
            <a:r>
              <a:rPr lang="en-US" sz="2000" dirty="0">
                <a:sym typeface="Wingdings" pitchFamily="2" charset="2"/>
              </a:rPr>
              <a:t> </a:t>
            </a:r>
            <a:r>
              <a:rPr lang="en-US" sz="2000" dirty="0">
                <a:latin typeface="Comic Sans MS" pitchFamily="66" charset="0"/>
                <a:sym typeface="Wingdings" pitchFamily="2" charset="2"/>
              </a:rPr>
              <a:t>Scientifically interesting sensitivity possible with </a:t>
            </a:r>
            <a:r>
              <a:rPr lang="en-US" sz="2000" b="1" dirty="0">
                <a:latin typeface="Comic Sans MS" pitchFamily="66" charset="0"/>
                <a:sym typeface="Wingdings" pitchFamily="2" charset="2"/>
              </a:rPr>
              <a:t>short baseline</a:t>
            </a:r>
            <a:r>
              <a:rPr lang="en-US" sz="2000" dirty="0">
                <a:latin typeface="Comic Sans MS" pitchFamily="66" charset="0"/>
                <a:sym typeface="Wingdings" pitchFamily="2" charset="2"/>
              </a:rPr>
              <a:t> because of phase amplification factor of N*Q</a:t>
            </a:r>
            <a:endParaRPr lang="en-US" sz="2000" dirty="0">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762000" y="0"/>
            <a:ext cx="7772400" cy="533400"/>
          </a:xfrm>
        </p:spPr>
        <p:txBody>
          <a:bodyPr>
            <a:normAutofit fontScale="90000"/>
          </a:bodyPr>
          <a:lstStyle/>
          <a:p>
            <a:r>
              <a:rPr lang="en-US" sz="3200">
                <a:solidFill>
                  <a:schemeClr val="tx1"/>
                </a:solidFill>
              </a:rPr>
              <a:t>Simple derivation of sensitivity curves</a:t>
            </a:r>
          </a:p>
        </p:txBody>
      </p:sp>
      <p:sp>
        <p:nvSpPr>
          <p:cNvPr id="4100" name="Rectangle 4"/>
          <p:cNvSpPr>
            <a:spLocks noChangeArrowheads="1"/>
          </p:cNvSpPr>
          <p:nvPr/>
        </p:nvSpPr>
        <p:spPr bwMode="auto">
          <a:xfrm>
            <a:off x="3733800" y="3989388"/>
            <a:ext cx="4343400" cy="2563812"/>
          </a:xfrm>
          <a:prstGeom prst="rect">
            <a:avLst/>
          </a:prstGeom>
          <a:noFill/>
          <a:ln w="9525">
            <a:noFill/>
            <a:round/>
            <a:headEnd/>
            <a:tailEnd/>
          </a:ln>
          <a:effectLst/>
        </p:spPr>
        <p:txBody>
          <a:bodyPr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b="1" dirty="0">
                <a:solidFill>
                  <a:srgbClr val="000000"/>
                </a:solidFill>
                <a:latin typeface="Comic Sans MS" pitchFamily="66" charset="0"/>
                <a:cs typeface="Arial" pitchFamily="34" charset="0"/>
              </a:rPr>
              <a:t>Example:</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i="1" dirty="0">
                <a:solidFill>
                  <a:srgbClr val="000000"/>
                </a:solidFill>
                <a:latin typeface="Comic Sans MS" pitchFamily="66" charset="0"/>
                <a:cs typeface="Arial" pitchFamily="34" charset="0"/>
              </a:rPr>
              <a:t>L</a:t>
            </a:r>
            <a:r>
              <a:rPr lang="en-US" sz="1600" dirty="0">
                <a:solidFill>
                  <a:srgbClr val="000000"/>
                </a:solidFill>
                <a:latin typeface="Comic Sans MS" pitchFamily="66" charset="0"/>
                <a:cs typeface="Arial" pitchFamily="34" charset="0"/>
              </a:rPr>
              <a:t> = 500 m</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800" dirty="0" err="1">
                <a:latin typeface="Symbol" pitchFamily="18" charset="2"/>
              </a:rPr>
              <a:t>d</a:t>
            </a:r>
            <a:r>
              <a:rPr lang="en-US" sz="1800" dirty="0" err="1">
                <a:latin typeface="Comic Sans MS" pitchFamily="66" charset="0"/>
              </a:rPr>
              <a:t>x</a:t>
            </a:r>
            <a:r>
              <a:rPr lang="en-US" sz="1600" dirty="0">
                <a:solidFill>
                  <a:srgbClr val="000000"/>
                </a:solidFill>
                <a:latin typeface="Comic Sans MS" pitchFamily="66" charset="0"/>
                <a:cs typeface="Arial" pitchFamily="34" charset="0"/>
              </a:rPr>
              <a:t> = 250 m</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dirty="0">
                <a:solidFill>
                  <a:srgbClr val="000000"/>
                </a:solidFill>
                <a:latin typeface="Comic Sans MS" pitchFamily="66" charset="0"/>
                <a:cs typeface="Arial" pitchFamily="34" charset="0"/>
              </a:rPr>
              <a:t>Max. </a:t>
            </a:r>
            <a:r>
              <a:rPr lang="en-US" sz="1600" dirty="0" err="1">
                <a:solidFill>
                  <a:srgbClr val="000000"/>
                </a:solidFill>
                <a:latin typeface="Comic Sans MS" pitchFamily="66" charset="0"/>
                <a:cs typeface="Arial" pitchFamily="34" charset="0"/>
              </a:rPr>
              <a:t>wavepacket</a:t>
            </a:r>
            <a:r>
              <a:rPr lang="en-US" sz="1600" dirty="0">
                <a:solidFill>
                  <a:srgbClr val="000000"/>
                </a:solidFill>
                <a:latin typeface="Comic Sans MS" pitchFamily="66" charset="0"/>
                <a:cs typeface="Arial" pitchFamily="34" charset="0"/>
              </a:rPr>
              <a:t> acceleration: 1 g</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i="1" dirty="0">
                <a:solidFill>
                  <a:srgbClr val="000000"/>
                </a:solidFill>
                <a:latin typeface="Comic Sans MS" pitchFamily="66" charset="0"/>
                <a:cs typeface="Arial" pitchFamily="34" charset="0"/>
              </a:rPr>
              <a:t>QT</a:t>
            </a:r>
            <a:r>
              <a:rPr lang="en-US" sz="1600" dirty="0">
                <a:solidFill>
                  <a:srgbClr val="000000"/>
                </a:solidFill>
                <a:latin typeface="Comic Sans MS" pitchFamily="66" charset="0"/>
                <a:cs typeface="Arial" pitchFamily="34" charset="0"/>
              </a:rPr>
              <a:t> = 1000 s</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dirty="0">
                <a:solidFill>
                  <a:srgbClr val="000000"/>
                </a:solidFill>
                <a:latin typeface="Comic Sans MS" pitchFamily="66" charset="0"/>
                <a:cs typeface="Arial" pitchFamily="34" charset="0"/>
              </a:rPr>
              <a:t>SNR:  10</a:t>
            </a:r>
            <a:r>
              <a:rPr lang="en-US" sz="1600" baseline="30000" dirty="0">
                <a:solidFill>
                  <a:srgbClr val="000000"/>
                </a:solidFill>
                <a:latin typeface="Comic Sans MS" pitchFamily="66" charset="0"/>
                <a:cs typeface="Arial" pitchFamily="34" charset="0"/>
              </a:rPr>
              <a:t>4</a:t>
            </a:r>
            <a:r>
              <a:rPr lang="en-US" sz="1600" dirty="0">
                <a:solidFill>
                  <a:srgbClr val="000000"/>
                </a:solidFill>
                <a:latin typeface="Comic Sans MS" pitchFamily="66" charset="0"/>
                <a:cs typeface="Arial" pitchFamily="34" charset="0"/>
              </a:rPr>
              <a:t>:1/Hz</a:t>
            </a:r>
            <a:r>
              <a:rPr lang="en-US" sz="1600" baseline="30000" dirty="0">
                <a:solidFill>
                  <a:srgbClr val="000000"/>
                </a:solidFill>
                <a:latin typeface="Comic Sans MS" pitchFamily="66" charset="0"/>
                <a:cs typeface="Arial" pitchFamily="34" charset="0"/>
              </a:rPr>
              <a:t>1/2</a:t>
            </a: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endParaRPr lang="en-US" sz="1600" dirty="0">
              <a:solidFill>
                <a:srgbClr val="000000"/>
              </a:solidFill>
              <a:latin typeface="Comic Sans MS" pitchFamily="66" charset="0"/>
              <a:cs typeface="Arial" pitchFamily="34" charset="0"/>
            </a:endParaRPr>
          </a:p>
          <a:p>
            <a:pPr defTabSz="457200">
              <a:buClr>
                <a:srgbClr val="000000"/>
              </a:buClr>
              <a:buSzPct val="100000"/>
              <a:buFont typeface="Times New Roman" pitchFamily="18" charset="0"/>
              <a:buNone/>
              <a:tabLst>
                <a:tab pos="723900" algn="l"/>
                <a:tab pos="1447800" algn="l"/>
                <a:tab pos="2171700" algn="l"/>
                <a:tab pos="2895600" algn="l"/>
                <a:tab pos="3619500" algn="l"/>
                <a:tab pos="4343400" algn="l"/>
              </a:tabLst>
            </a:pPr>
            <a:r>
              <a:rPr lang="en-US" sz="1600" dirty="0">
                <a:solidFill>
                  <a:srgbClr val="000000"/>
                </a:solidFill>
                <a:latin typeface="Comic Sans MS" pitchFamily="66" charset="0"/>
                <a:cs typeface="Arial" pitchFamily="34" charset="0"/>
              </a:rPr>
              <a:t>RFI response contains fully constrained optimization subject to spontaneous emission and lattice depth.</a:t>
            </a:r>
          </a:p>
        </p:txBody>
      </p:sp>
      <p:pic>
        <p:nvPicPr>
          <p:cNvPr id="4101" name="Picture 5"/>
          <p:cNvPicPr>
            <a:picLocks noChangeAspect="1" noChangeArrowheads="1"/>
          </p:cNvPicPr>
          <p:nvPr/>
        </p:nvPicPr>
        <p:blipFill>
          <a:blip r:embed="rId2" cstate="print"/>
          <a:srcRect/>
          <a:stretch>
            <a:fillRect/>
          </a:stretch>
        </p:blipFill>
        <p:spPr bwMode="auto">
          <a:xfrm>
            <a:off x="609600" y="3989388"/>
            <a:ext cx="3048000" cy="2517775"/>
          </a:xfrm>
          <a:prstGeom prst="rect">
            <a:avLst/>
          </a:prstGeom>
          <a:noFill/>
          <a:ln w="9360">
            <a:noFill/>
            <a:miter lim="800000"/>
            <a:headEnd/>
            <a:tailEnd/>
          </a:ln>
          <a:effectLst/>
        </p:spPr>
      </p:pic>
      <p:pic>
        <p:nvPicPr>
          <p:cNvPr id="4104" name="Picture 8"/>
          <p:cNvPicPr>
            <a:picLocks noChangeAspect="1" noChangeArrowheads="1"/>
          </p:cNvPicPr>
          <p:nvPr/>
        </p:nvPicPr>
        <p:blipFill>
          <a:blip r:embed="rId3" cstate="print"/>
          <a:srcRect r="6964"/>
          <a:stretch>
            <a:fillRect/>
          </a:stretch>
        </p:blipFill>
        <p:spPr bwMode="auto">
          <a:xfrm>
            <a:off x="5943600" y="1900238"/>
            <a:ext cx="1403350" cy="774700"/>
          </a:xfrm>
          <a:prstGeom prst="rect">
            <a:avLst/>
          </a:prstGeom>
          <a:noFill/>
          <a:ln w="9525">
            <a:noFill/>
            <a:miter lim="800000"/>
            <a:headEnd/>
            <a:tailEnd/>
          </a:ln>
          <a:effectLst/>
        </p:spPr>
      </p:pic>
      <p:sp>
        <p:nvSpPr>
          <p:cNvPr id="4106" name="Rectangle 10"/>
          <p:cNvSpPr>
            <a:spLocks noChangeArrowheads="1"/>
          </p:cNvSpPr>
          <p:nvPr/>
        </p:nvSpPr>
        <p:spPr bwMode="auto">
          <a:xfrm>
            <a:off x="228600" y="788988"/>
            <a:ext cx="2438400" cy="367878"/>
          </a:xfrm>
          <a:prstGeom prst="rect">
            <a:avLst/>
          </a:prstGeom>
          <a:noFill/>
          <a:ln w="9525">
            <a:noFill/>
            <a:round/>
            <a:headEnd/>
            <a:tailEnd/>
          </a:ln>
          <a:effectLst/>
        </p:spPr>
        <p:txBody>
          <a:bodyPr wrap="square" lIns="90000" tIns="45000" rIns="90000" bIns="45000">
            <a:spAutoFit/>
          </a:bodyPr>
          <a:lstStyle/>
          <a:p>
            <a:pPr defTabSz="457200" hangingPunct="0">
              <a:buClr>
                <a:srgbClr val="000000"/>
              </a:buClr>
              <a:buSzPct val="100000"/>
              <a:buFont typeface="Times New Roman" pitchFamily="18" charset="0"/>
              <a:buNone/>
              <a:tabLst>
                <a:tab pos="723900" algn="l"/>
                <a:tab pos="1447800" algn="l"/>
                <a:tab pos="2171700" algn="l"/>
                <a:tab pos="2895600" algn="l"/>
                <a:tab pos="3619500" algn="l"/>
              </a:tabLst>
            </a:pPr>
            <a:r>
              <a:rPr lang="en-US" b="1" dirty="0" smtClean="0">
                <a:solidFill>
                  <a:srgbClr val="000000"/>
                </a:solidFill>
                <a:latin typeface="Comic Sans MS" pitchFamily="66" charset="0"/>
                <a:cs typeface="Arial" pitchFamily="34" charset="0"/>
              </a:rPr>
              <a:t>GW</a:t>
            </a:r>
            <a:r>
              <a:rPr lang="en-US" sz="1800" b="1" dirty="0" smtClean="0">
                <a:solidFill>
                  <a:srgbClr val="000000"/>
                </a:solidFill>
                <a:latin typeface="Comic Sans MS" pitchFamily="66" charset="0"/>
                <a:cs typeface="Arial" pitchFamily="34" charset="0"/>
              </a:rPr>
              <a:t> metric(LLF): </a:t>
            </a:r>
            <a:endParaRPr lang="en-US" sz="1800" b="1" dirty="0">
              <a:solidFill>
                <a:srgbClr val="000000"/>
              </a:solidFill>
              <a:latin typeface="Comic Sans MS" pitchFamily="66" charset="0"/>
              <a:cs typeface="Arial" pitchFamily="34" charset="0"/>
            </a:endParaRPr>
          </a:p>
        </p:txBody>
      </p:sp>
      <p:sp>
        <p:nvSpPr>
          <p:cNvPr id="4110" name="Rectangle 14"/>
          <p:cNvSpPr>
            <a:spLocks noChangeArrowheads="1"/>
          </p:cNvSpPr>
          <p:nvPr/>
        </p:nvSpPr>
        <p:spPr bwMode="auto">
          <a:xfrm>
            <a:off x="611188" y="2667000"/>
            <a:ext cx="7847012" cy="921876"/>
          </a:xfrm>
          <a:prstGeom prst="rect">
            <a:avLst/>
          </a:prstGeom>
          <a:noFill/>
          <a:ln w="9525">
            <a:noFill/>
            <a:round/>
            <a:headEnd/>
            <a:tailEnd/>
          </a:ln>
          <a:effectLst/>
        </p:spPr>
        <p:txBody>
          <a:bodyPr lIns="90000" tIns="45000" rIns="90000" bIns="45000">
            <a:spAutoFit/>
          </a:bodyPr>
          <a:lstStyle/>
          <a:p>
            <a:pPr defTabSz="457200" hangingPunct="0">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1800" dirty="0">
                <a:solidFill>
                  <a:srgbClr val="000000"/>
                </a:solidFill>
                <a:latin typeface="Comic Sans MS" pitchFamily="66" charset="0"/>
                <a:cs typeface="Arial" pitchFamily="34" charset="0"/>
              </a:rPr>
              <a:t>Differential phase between two interferometers separated by </a:t>
            </a:r>
            <a:r>
              <a:rPr lang="en-US" sz="1800" i="1" dirty="0">
                <a:solidFill>
                  <a:srgbClr val="000000"/>
                </a:solidFill>
                <a:latin typeface="Comic Sans MS" pitchFamily="66" charset="0"/>
                <a:cs typeface="Arial" pitchFamily="34" charset="0"/>
              </a:rPr>
              <a:t>L</a:t>
            </a:r>
            <a:r>
              <a:rPr lang="en-US" sz="1800" dirty="0">
                <a:solidFill>
                  <a:srgbClr val="000000"/>
                </a:solidFill>
                <a:latin typeface="Comic Sans MS" pitchFamily="66" charset="0"/>
                <a:cs typeface="Arial" pitchFamily="34" charset="0"/>
              </a:rPr>
              <a:t>, with arms oscillating </a:t>
            </a:r>
            <a:r>
              <a:rPr lang="en-US" sz="1800" dirty="0" err="1" smtClean="0">
                <a:solidFill>
                  <a:srgbClr val="000000"/>
                </a:solidFill>
                <a:latin typeface="Comic Sans MS" pitchFamily="66" charset="0"/>
                <a:cs typeface="Arial" pitchFamily="34" charset="0"/>
              </a:rPr>
              <a:t>sinusoidally</a:t>
            </a:r>
            <a:r>
              <a:rPr lang="en-US" sz="1800" dirty="0" smtClean="0">
                <a:solidFill>
                  <a:srgbClr val="000000"/>
                </a:solidFill>
                <a:latin typeface="Comic Sans MS" pitchFamily="66" charset="0"/>
                <a:cs typeface="Arial" pitchFamily="34" charset="0"/>
              </a:rPr>
              <a:t> </a:t>
            </a:r>
            <a:r>
              <a:rPr lang="en-US" sz="1800" dirty="0">
                <a:solidFill>
                  <a:srgbClr val="000000"/>
                </a:solidFill>
                <a:latin typeface="Comic Sans MS" pitchFamily="66" charset="0"/>
                <a:cs typeface="Arial" pitchFamily="34" charset="0"/>
              </a:rPr>
              <a:t>with amplitude </a:t>
            </a:r>
            <a:r>
              <a:rPr lang="en-US" sz="1800" dirty="0" err="1">
                <a:latin typeface="Symbol" pitchFamily="18" charset="2"/>
              </a:rPr>
              <a:t>d</a:t>
            </a:r>
            <a:r>
              <a:rPr lang="en-US" sz="1800" dirty="0" err="1">
                <a:latin typeface="Comic Sans MS" pitchFamily="66" charset="0"/>
              </a:rPr>
              <a:t>x</a:t>
            </a:r>
            <a:r>
              <a:rPr lang="en-US" sz="1800" dirty="0">
                <a:solidFill>
                  <a:srgbClr val="000000"/>
                </a:solidFill>
                <a:latin typeface="Comic Sans MS" pitchFamily="66" charset="0"/>
                <a:cs typeface="Arial" pitchFamily="34" charset="0"/>
              </a:rPr>
              <a:t> due to the atom optics sequence:</a:t>
            </a:r>
          </a:p>
        </p:txBody>
      </p:sp>
      <p:sp>
        <p:nvSpPr>
          <p:cNvPr id="4112" name="Text Box 16"/>
          <p:cNvSpPr txBox="1">
            <a:spLocks noChangeArrowheads="1"/>
          </p:cNvSpPr>
          <p:nvPr/>
        </p:nvSpPr>
        <p:spPr bwMode="auto">
          <a:xfrm>
            <a:off x="287338" y="2052638"/>
            <a:ext cx="3084512" cy="366712"/>
          </a:xfrm>
          <a:prstGeom prst="rect">
            <a:avLst/>
          </a:prstGeom>
          <a:noFill/>
          <a:ln w="9525">
            <a:noFill/>
            <a:miter lim="800000"/>
            <a:headEnd/>
            <a:tailEnd/>
          </a:ln>
          <a:effectLst/>
        </p:spPr>
        <p:txBody>
          <a:bodyPr wrap="none">
            <a:spAutoFit/>
          </a:bodyPr>
          <a:lstStyle/>
          <a:p>
            <a:pPr>
              <a:spcBef>
                <a:spcPct val="20000"/>
              </a:spcBef>
            </a:pPr>
            <a:r>
              <a:rPr lang="en-US" sz="1800" b="1" dirty="0">
                <a:latin typeface="Comic Sans MS" pitchFamily="66" charset="0"/>
              </a:rPr>
              <a:t>Path integral phase shift:</a:t>
            </a:r>
          </a:p>
        </p:txBody>
      </p:sp>
      <p:pic>
        <p:nvPicPr>
          <p:cNvPr id="4114" name="Picture 18"/>
          <p:cNvPicPr>
            <a:picLocks noChangeAspect="1" noChangeArrowheads="1"/>
          </p:cNvPicPr>
          <p:nvPr/>
        </p:nvPicPr>
        <p:blipFill>
          <a:blip r:embed="rId4" cstate="print"/>
          <a:srcRect l="3769" r="7671"/>
          <a:stretch>
            <a:fillRect/>
          </a:stretch>
        </p:blipFill>
        <p:spPr bwMode="auto">
          <a:xfrm>
            <a:off x="2286000" y="727075"/>
            <a:ext cx="3124200" cy="471488"/>
          </a:xfrm>
          <a:prstGeom prst="rect">
            <a:avLst/>
          </a:prstGeom>
          <a:noFill/>
          <a:ln w="9525">
            <a:noFill/>
            <a:miter lim="800000"/>
            <a:headEnd/>
            <a:tailEnd/>
          </a:ln>
          <a:effectLst/>
        </p:spPr>
      </p:pic>
      <p:pic>
        <p:nvPicPr>
          <p:cNvPr id="4115" name="Picture 19"/>
          <p:cNvPicPr>
            <a:picLocks noChangeAspect="1" noChangeArrowheads="1"/>
          </p:cNvPicPr>
          <p:nvPr/>
        </p:nvPicPr>
        <p:blipFill>
          <a:blip r:embed="rId5" cstate="print"/>
          <a:srcRect l="4573" r="3578" b="6422"/>
          <a:stretch>
            <a:fillRect/>
          </a:stretch>
        </p:blipFill>
        <p:spPr bwMode="auto">
          <a:xfrm>
            <a:off x="2286000" y="1247775"/>
            <a:ext cx="2819400" cy="622300"/>
          </a:xfrm>
          <a:prstGeom prst="rect">
            <a:avLst/>
          </a:prstGeom>
          <a:noFill/>
          <a:ln w="9525">
            <a:noFill/>
            <a:miter lim="800000"/>
            <a:headEnd/>
            <a:tailEnd/>
          </a:ln>
          <a:effectLst/>
        </p:spPr>
      </p:pic>
      <p:sp>
        <p:nvSpPr>
          <p:cNvPr id="4116" name="Rectangle 20"/>
          <p:cNvSpPr>
            <a:spLocks noChangeArrowheads="1"/>
          </p:cNvSpPr>
          <p:nvPr/>
        </p:nvSpPr>
        <p:spPr bwMode="auto">
          <a:xfrm>
            <a:off x="304800" y="1412875"/>
            <a:ext cx="1828800" cy="367878"/>
          </a:xfrm>
          <a:prstGeom prst="rect">
            <a:avLst/>
          </a:prstGeom>
          <a:noFill/>
          <a:ln w="9525">
            <a:noFill/>
            <a:round/>
            <a:headEnd/>
            <a:tailEnd/>
          </a:ln>
          <a:effectLst/>
        </p:spPr>
        <p:txBody>
          <a:bodyPr lIns="90000" tIns="45000" rIns="90000" bIns="45000">
            <a:spAutoFit/>
          </a:bodyPr>
          <a:lstStyle/>
          <a:p>
            <a:pPr defTabSz="457200" hangingPunct="0">
              <a:buClr>
                <a:srgbClr val="000000"/>
              </a:buClr>
              <a:buSzPct val="100000"/>
              <a:buFont typeface="Times New Roman" pitchFamily="18" charset="0"/>
              <a:buNone/>
              <a:tabLst>
                <a:tab pos="723900" algn="l"/>
                <a:tab pos="1447800" algn="l"/>
                <a:tab pos="2171700" algn="l"/>
                <a:tab pos="2895600" algn="l"/>
                <a:tab pos="3619500" algn="l"/>
              </a:tabLst>
            </a:pPr>
            <a:r>
              <a:rPr lang="en-US" sz="1800" b="1" dirty="0">
                <a:solidFill>
                  <a:srgbClr val="000000"/>
                </a:solidFill>
                <a:latin typeface="Comic Sans MS" pitchFamily="66" charset="0"/>
                <a:cs typeface="Arial" pitchFamily="34" charset="0"/>
              </a:rPr>
              <a:t>GW potential:</a:t>
            </a:r>
          </a:p>
        </p:txBody>
      </p:sp>
      <p:sp>
        <p:nvSpPr>
          <p:cNvPr id="4118" name="Text Box 22"/>
          <p:cNvSpPr txBox="1">
            <a:spLocks noChangeArrowheads="1"/>
          </p:cNvSpPr>
          <p:nvPr/>
        </p:nvSpPr>
        <p:spPr bwMode="auto">
          <a:xfrm>
            <a:off x="5346700" y="1427163"/>
            <a:ext cx="3717684" cy="369332"/>
          </a:xfrm>
          <a:prstGeom prst="rect">
            <a:avLst/>
          </a:prstGeom>
          <a:noFill/>
          <a:ln w="9525">
            <a:noFill/>
            <a:miter lim="800000"/>
            <a:headEnd/>
            <a:tailEnd/>
          </a:ln>
          <a:effectLst/>
        </p:spPr>
        <p:txBody>
          <a:bodyPr wrap="none">
            <a:spAutoFit/>
          </a:bodyPr>
          <a:lstStyle/>
          <a:p>
            <a:r>
              <a:rPr lang="en-US" sz="1800" dirty="0"/>
              <a:t>(</a:t>
            </a:r>
            <a:r>
              <a:rPr lang="en-US" sz="1800" dirty="0">
                <a:latin typeface="Comic Sans MS" pitchFamily="66" charset="0"/>
              </a:rPr>
              <a:t>like a gravity gradient potential</a:t>
            </a:r>
            <a:r>
              <a:rPr lang="en-US" sz="1800" dirty="0"/>
              <a:t>)</a:t>
            </a:r>
          </a:p>
        </p:txBody>
      </p:sp>
      <p:pic>
        <p:nvPicPr>
          <p:cNvPr id="4120" name="Picture 24"/>
          <p:cNvPicPr>
            <a:picLocks noChangeAspect="1" noChangeArrowheads="1"/>
          </p:cNvPicPr>
          <p:nvPr/>
        </p:nvPicPr>
        <p:blipFill>
          <a:blip r:embed="rId6" cstate="print"/>
          <a:srcRect l="9299" t="2856" r="7700"/>
          <a:stretch>
            <a:fillRect/>
          </a:stretch>
        </p:blipFill>
        <p:spPr bwMode="auto">
          <a:xfrm>
            <a:off x="3581400" y="1860550"/>
            <a:ext cx="1981200" cy="847725"/>
          </a:xfrm>
          <a:prstGeom prst="rect">
            <a:avLst/>
          </a:prstGeom>
          <a:noFill/>
          <a:ln w="9525">
            <a:noFill/>
            <a:miter lim="800000"/>
            <a:headEnd/>
            <a:tailEnd/>
          </a:ln>
          <a:effectLst/>
        </p:spPr>
      </p:pic>
      <p:pic>
        <p:nvPicPr>
          <p:cNvPr id="4121" name="Picture 25"/>
          <p:cNvPicPr>
            <a:picLocks noChangeAspect="1" noChangeArrowheads="1"/>
          </p:cNvPicPr>
          <p:nvPr/>
        </p:nvPicPr>
        <p:blipFill>
          <a:blip r:embed="rId7" cstate="print"/>
          <a:srcRect/>
          <a:stretch>
            <a:fillRect/>
          </a:stretch>
        </p:blipFill>
        <p:spPr bwMode="auto">
          <a:xfrm>
            <a:off x="2438400" y="3317875"/>
            <a:ext cx="3657600" cy="568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5800" y="76200"/>
            <a:ext cx="7772400" cy="381000"/>
          </a:xfrm>
        </p:spPr>
        <p:txBody>
          <a:bodyPr>
            <a:normAutofit fontScale="90000"/>
          </a:bodyPr>
          <a:lstStyle/>
          <a:p>
            <a:r>
              <a:rPr lang="en-US" sz="3200" dirty="0">
                <a:latin typeface="Comic Sans MS" pitchFamily="66" charset="0"/>
              </a:rPr>
              <a:t>Strain Sensitivity</a:t>
            </a:r>
          </a:p>
        </p:txBody>
      </p:sp>
      <p:pic>
        <p:nvPicPr>
          <p:cNvPr id="12293" name="Picture 5"/>
          <p:cNvPicPr>
            <a:picLocks noChangeAspect="1" noChangeArrowheads="1"/>
          </p:cNvPicPr>
          <p:nvPr/>
        </p:nvPicPr>
        <p:blipFill>
          <a:blip r:embed="rId2" cstate="print"/>
          <a:srcRect/>
          <a:stretch>
            <a:fillRect/>
          </a:stretch>
        </p:blipFill>
        <p:spPr bwMode="auto">
          <a:xfrm>
            <a:off x="0" y="3440113"/>
            <a:ext cx="4876800" cy="3113087"/>
          </a:xfrm>
          <a:prstGeom prst="rect">
            <a:avLst/>
          </a:prstGeom>
          <a:noFill/>
          <a:ln w="9525">
            <a:noFill/>
            <a:miter lim="800000"/>
            <a:headEnd/>
            <a:tailEnd/>
          </a:ln>
          <a:effectLst/>
        </p:spPr>
      </p:pic>
      <p:grpSp>
        <p:nvGrpSpPr>
          <p:cNvPr id="2" name="Group 6"/>
          <p:cNvGrpSpPr>
            <a:grpSpLocks/>
          </p:cNvGrpSpPr>
          <p:nvPr/>
        </p:nvGrpSpPr>
        <p:grpSpPr bwMode="auto">
          <a:xfrm>
            <a:off x="228600" y="838200"/>
            <a:ext cx="3962400" cy="1636713"/>
            <a:chOff x="240" y="1632"/>
            <a:chExt cx="3120" cy="1290"/>
          </a:xfrm>
        </p:grpSpPr>
        <p:pic>
          <p:nvPicPr>
            <p:cNvPr id="12295" name="Picture 7"/>
            <p:cNvPicPr>
              <a:picLocks noChangeAspect="1" noChangeArrowheads="1"/>
            </p:cNvPicPr>
            <p:nvPr/>
          </p:nvPicPr>
          <p:blipFill>
            <a:blip r:embed="rId3" cstate="print"/>
            <a:srcRect l="7298" t="10339" r="1469" b="9532"/>
            <a:stretch>
              <a:fillRect/>
            </a:stretch>
          </p:blipFill>
          <p:spPr bwMode="auto">
            <a:xfrm>
              <a:off x="240" y="1632"/>
              <a:ext cx="3120" cy="1290"/>
            </a:xfrm>
            <a:prstGeom prst="rect">
              <a:avLst/>
            </a:prstGeom>
            <a:noFill/>
            <a:ln w="9525">
              <a:noFill/>
              <a:miter lim="800000"/>
              <a:headEnd/>
              <a:tailEnd/>
            </a:ln>
            <a:effectLst/>
          </p:spPr>
        </p:pic>
        <p:sp>
          <p:nvSpPr>
            <p:cNvPr id="12296" name="Oval 8"/>
            <p:cNvSpPr>
              <a:spLocks noChangeArrowheads="1"/>
            </p:cNvSpPr>
            <p:nvPr/>
          </p:nvSpPr>
          <p:spPr bwMode="auto">
            <a:xfrm flipH="1">
              <a:off x="720" y="2496"/>
              <a:ext cx="96" cy="96"/>
            </a:xfrm>
            <a:prstGeom prst="ellipse">
              <a:avLst/>
            </a:prstGeom>
            <a:solidFill>
              <a:srgbClr val="000000"/>
            </a:solidFill>
            <a:ln w="9525">
              <a:noFill/>
              <a:round/>
              <a:headEnd/>
              <a:tailEnd/>
            </a:ln>
            <a:effectLst/>
          </p:spPr>
          <p:txBody>
            <a:bodyPr wrap="none" anchor="ctr"/>
            <a:lstStyle/>
            <a:p>
              <a:endParaRPr lang="en-US"/>
            </a:p>
          </p:txBody>
        </p:sp>
        <p:sp>
          <p:nvSpPr>
            <p:cNvPr id="12297" name="Oval 9"/>
            <p:cNvSpPr>
              <a:spLocks noChangeArrowheads="1"/>
            </p:cNvSpPr>
            <p:nvPr/>
          </p:nvSpPr>
          <p:spPr bwMode="auto">
            <a:xfrm flipH="1">
              <a:off x="1288" y="2180"/>
              <a:ext cx="96" cy="96"/>
            </a:xfrm>
            <a:prstGeom prst="ellipse">
              <a:avLst/>
            </a:prstGeom>
            <a:solidFill>
              <a:srgbClr val="000000"/>
            </a:solidFill>
            <a:ln w="9525">
              <a:noFill/>
              <a:round/>
              <a:headEnd/>
              <a:tailEnd/>
            </a:ln>
            <a:effectLst/>
          </p:spPr>
          <p:txBody>
            <a:bodyPr wrap="none" anchor="ctr"/>
            <a:lstStyle/>
            <a:p>
              <a:endParaRPr lang="en-US"/>
            </a:p>
          </p:txBody>
        </p:sp>
        <p:sp>
          <p:nvSpPr>
            <p:cNvPr id="12298" name="Line 10"/>
            <p:cNvSpPr>
              <a:spLocks noChangeShapeType="1"/>
            </p:cNvSpPr>
            <p:nvPr/>
          </p:nvSpPr>
          <p:spPr bwMode="auto">
            <a:xfrm flipV="1">
              <a:off x="516" y="2530"/>
              <a:ext cx="556" cy="318"/>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12299" name="Line 11"/>
            <p:cNvSpPr>
              <a:spLocks noChangeShapeType="1"/>
            </p:cNvSpPr>
            <p:nvPr/>
          </p:nvSpPr>
          <p:spPr bwMode="auto">
            <a:xfrm flipV="1">
              <a:off x="1112" y="2196"/>
              <a:ext cx="528" cy="302"/>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12300" name="Oval 12"/>
            <p:cNvSpPr>
              <a:spLocks noChangeArrowheads="1"/>
            </p:cNvSpPr>
            <p:nvPr/>
          </p:nvSpPr>
          <p:spPr bwMode="auto">
            <a:xfrm>
              <a:off x="2208" y="2168"/>
              <a:ext cx="96" cy="96"/>
            </a:xfrm>
            <a:prstGeom prst="ellipse">
              <a:avLst/>
            </a:prstGeom>
            <a:solidFill>
              <a:srgbClr val="000000"/>
            </a:solidFill>
            <a:ln w="9525">
              <a:noFill/>
              <a:round/>
              <a:headEnd/>
              <a:tailEnd/>
            </a:ln>
            <a:effectLst/>
          </p:spPr>
          <p:txBody>
            <a:bodyPr wrap="none" anchor="ctr"/>
            <a:lstStyle/>
            <a:p>
              <a:endParaRPr lang="en-US"/>
            </a:p>
          </p:txBody>
        </p:sp>
        <p:sp>
          <p:nvSpPr>
            <p:cNvPr id="12301" name="Oval 13"/>
            <p:cNvSpPr>
              <a:spLocks noChangeArrowheads="1"/>
            </p:cNvSpPr>
            <p:nvPr/>
          </p:nvSpPr>
          <p:spPr bwMode="auto">
            <a:xfrm>
              <a:off x="2780" y="2492"/>
              <a:ext cx="96" cy="96"/>
            </a:xfrm>
            <a:prstGeom prst="ellipse">
              <a:avLst/>
            </a:prstGeom>
            <a:solidFill>
              <a:srgbClr val="000000"/>
            </a:solidFill>
            <a:ln w="9525">
              <a:noFill/>
              <a:round/>
              <a:headEnd/>
              <a:tailEnd/>
            </a:ln>
            <a:effectLst/>
          </p:spPr>
          <p:txBody>
            <a:bodyPr wrap="none" anchor="ctr"/>
            <a:lstStyle/>
            <a:p>
              <a:endParaRPr lang="en-US"/>
            </a:p>
          </p:txBody>
        </p:sp>
        <p:sp>
          <p:nvSpPr>
            <p:cNvPr id="12302" name="Line 14"/>
            <p:cNvSpPr>
              <a:spLocks noChangeShapeType="1"/>
            </p:cNvSpPr>
            <p:nvPr/>
          </p:nvSpPr>
          <p:spPr bwMode="auto">
            <a:xfrm flipH="1" flipV="1">
              <a:off x="1908" y="2180"/>
              <a:ext cx="528" cy="303"/>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12303" name="Line 15"/>
            <p:cNvSpPr>
              <a:spLocks noChangeShapeType="1"/>
            </p:cNvSpPr>
            <p:nvPr/>
          </p:nvSpPr>
          <p:spPr bwMode="auto">
            <a:xfrm flipH="1" flipV="1">
              <a:off x="2516" y="2520"/>
              <a:ext cx="528" cy="302"/>
            </a:xfrm>
            <a:prstGeom prst="line">
              <a:avLst/>
            </a:prstGeom>
            <a:noFill/>
            <a:ln w="19050">
              <a:solidFill>
                <a:schemeClr val="tx1"/>
              </a:solidFill>
              <a:round/>
              <a:headEnd type="triangle" w="med" len="med"/>
              <a:tailEnd type="triangle" w="med" len="med"/>
            </a:ln>
            <a:effectLst/>
          </p:spPr>
          <p:txBody>
            <a:bodyPr/>
            <a:lstStyle/>
            <a:p>
              <a:endParaRPr lang="en-US"/>
            </a:p>
          </p:txBody>
        </p:sp>
      </p:grpSp>
      <p:pic>
        <p:nvPicPr>
          <p:cNvPr id="12304" name="Picture 16"/>
          <p:cNvPicPr>
            <a:picLocks noChangeAspect="1" noChangeArrowheads="1"/>
          </p:cNvPicPr>
          <p:nvPr/>
        </p:nvPicPr>
        <p:blipFill>
          <a:blip r:embed="rId4" cstate="print"/>
          <a:srcRect/>
          <a:stretch>
            <a:fillRect/>
          </a:stretch>
        </p:blipFill>
        <p:spPr bwMode="auto">
          <a:xfrm>
            <a:off x="6003925" y="3733800"/>
            <a:ext cx="2287588" cy="2514600"/>
          </a:xfrm>
          <a:prstGeom prst="rect">
            <a:avLst/>
          </a:prstGeom>
          <a:noFill/>
          <a:ln w="9525">
            <a:noFill/>
            <a:miter lim="800000"/>
            <a:headEnd/>
            <a:tailEnd/>
          </a:ln>
          <a:effectLst/>
        </p:spPr>
      </p:pic>
      <p:sp>
        <p:nvSpPr>
          <p:cNvPr id="12305" name="Rectangle 17"/>
          <p:cNvSpPr>
            <a:spLocks noChangeArrowheads="1"/>
          </p:cNvSpPr>
          <p:nvPr/>
        </p:nvSpPr>
        <p:spPr bwMode="auto">
          <a:xfrm>
            <a:off x="6842125" y="5638800"/>
            <a:ext cx="1362874" cy="369332"/>
          </a:xfrm>
          <a:prstGeom prst="rect">
            <a:avLst/>
          </a:prstGeom>
          <a:noFill/>
          <a:ln w="9525">
            <a:noFill/>
            <a:miter lim="800000"/>
            <a:headEnd/>
            <a:tailEnd/>
          </a:ln>
          <a:effectLst/>
        </p:spPr>
        <p:txBody>
          <a:bodyPr wrap="none">
            <a:spAutoFit/>
          </a:bodyPr>
          <a:lstStyle/>
          <a:p>
            <a:r>
              <a:rPr lang="en-US" dirty="0">
                <a:latin typeface="Comic Sans MS" pitchFamily="66" charset="0"/>
              </a:rPr>
              <a:t>L = 500 km</a:t>
            </a:r>
          </a:p>
        </p:txBody>
      </p:sp>
      <p:sp>
        <p:nvSpPr>
          <p:cNvPr id="12306" name="Rectangle 18"/>
          <p:cNvSpPr>
            <a:spLocks noChangeArrowheads="1"/>
          </p:cNvSpPr>
          <p:nvPr/>
        </p:nvSpPr>
        <p:spPr bwMode="auto">
          <a:xfrm>
            <a:off x="1524000" y="2057400"/>
            <a:ext cx="1237839" cy="369332"/>
          </a:xfrm>
          <a:prstGeom prst="rect">
            <a:avLst/>
          </a:prstGeom>
          <a:noFill/>
          <a:ln w="9525">
            <a:noFill/>
            <a:miter lim="800000"/>
            <a:headEnd/>
            <a:tailEnd/>
          </a:ln>
          <a:effectLst/>
        </p:spPr>
        <p:txBody>
          <a:bodyPr wrap="none">
            <a:spAutoFit/>
          </a:bodyPr>
          <a:lstStyle/>
          <a:p>
            <a:r>
              <a:rPr lang="en-US" dirty="0">
                <a:latin typeface="Comic Sans MS" pitchFamily="66" charset="0"/>
              </a:rPr>
              <a:t>L = 500 m</a:t>
            </a:r>
          </a:p>
        </p:txBody>
      </p:sp>
      <p:pic>
        <p:nvPicPr>
          <p:cNvPr id="12307" name="Picture 19"/>
          <p:cNvPicPr>
            <a:picLocks noChangeAspect="1" noChangeArrowheads="1"/>
          </p:cNvPicPr>
          <p:nvPr/>
        </p:nvPicPr>
        <p:blipFill>
          <a:blip r:embed="rId5" cstate="print"/>
          <a:srcRect b="673"/>
          <a:stretch>
            <a:fillRect/>
          </a:stretch>
        </p:blipFill>
        <p:spPr bwMode="auto">
          <a:xfrm>
            <a:off x="4343400" y="685800"/>
            <a:ext cx="480060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cstate="print"/>
          <a:srcRect/>
          <a:stretch>
            <a:fillRect/>
          </a:stretch>
        </p:blipFill>
        <p:spPr bwMode="auto">
          <a:xfrm>
            <a:off x="152400" y="609600"/>
            <a:ext cx="5410200" cy="2659063"/>
          </a:xfrm>
          <a:prstGeom prst="rect">
            <a:avLst/>
          </a:prstGeom>
          <a:noFill/>
          <a:ln w="9360">
            <a:noFill/>
            <a:miter lim="800000"/>
            <a:headEnd/>
            <a:tailEnd/>
          </a:ln>
          <a:effectLst/>
        </p:spPr>
      </p:pic>
      <p:pic>
        <p:nvPicPr>
          <p:cNvPr id="10244" name="Picture 4"/>
          <p:cNvPicPr>
            <a:picLocks noChangeAspect="1" noChangeArrowheads="1"/>
          </p:cNvPicPr>
          <p:nvPr/>
        </p:nvPicPr>
        <p:blipFill>
          <a:blip r:embed="rId4" cstate="print"/>
          <a:srcRect/>
          <a:stretch>
            <a:fillRect/>
          </a:stretch>
        </p:blipFill>
        <p:spPr bwMode="auto">
          <a:xfrm>
            <a:off x="2296080" y="3962400"/>
            <a:ext cx="3571320" cy="2087563"/>
          </a:xfrm>
          <a:prstGeom prst="rect">
            <a:avLst/>
          </a:prstGeom>
          <a:noFill/>
          <a:ln w="9360">
            <a:noFill/>
            <a:miter lim="800000"/>
            <a:headEnd/>
            <a:tailEnd/>
          </a:ln>
          <a:effectLst/>
        </p:spPr>
      </p:pic>
      <p:sp>
        <p:nvSpPr>
          <p:cNvPr id="10245" name="Rectangle 5"/>
          <p:cNvSpPr>
            <a:spLocks noChangeArrowheads="1"/>
          </p:cNvSpPr>
          <p:nvPr/>
        </p:nvSpPr>
        <p:spPr bwMode="auto">
          <a:xfrm>
            <a:off x="0" y="4093930"/>
            <a:ext cx="2667000" cy="2306870"/>
          </a:xfrm>
          <a:prstGeom prst="rect">
            <a:avLst/>
          </a:prstGeom>
          <a:noFill/>
          <a:ln w="9525">
            <a:noFill/>
            <a:round/>
            <a:headEnd/>
            <a:tailEnd/>
          </a:ln>
          <a:effectLst/>
        </p:spPr>
        <p:txBody>
          <a:bodyPr wrap="square"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 pos="2895600" algn="l"/>
              </a:tabLst>
            </a:pPr>
            <a:r>
              <a:rPr lang="en-US" sz="1800" dirty="0">
                <a:solidFill>
                  <a:srgbClr val="000000"/>
                </a:solidFill>
                <a:cs typeface="Arial" pitchFamily="34" charset="0"/>
              </a:rPr>
              <a:t>Use 10 m prototype to evaluate atom optics sequences.</a:t>
            </a:r>
          </a:p>
          <a:p>
            <a:pPr defTabSz="457200">
              <a:buClr>
                <a:srgbClr val="000000"/>
              </a:buClr>
              <a:buSzPct val="100000"/>
              <a:buFont typeface="Times New Roman" pitchFamily="18" charset="0"/>
              <a:buNone/>
              <a:tabLst>
                <a:tab pos="723900" algn="l"/>
                <a:tab pos="1447800" algn="l"/>
                <a:tab pos="2171700" algn="l"/>
                <a:tab pos="2895600" algn="l"/>
              </a:tabLst>
            </a:pPr>
            <a:endParaRPr lang="en-US" sz="1800" dirty="0">
              <a:solidFill>
                <a:srgbClr val="000000"/>
              </a:solidFill>
              <a:cs typeface="Arial" pitchFamily="34" charset="0"/>
            </a:endParaRPr>
          </a:p>
          <a:p>
            <a:pPr defTabSz="457200">
              <a:buClr>
                <a:srgbClr val="000000"/>
              </a:buClr>
              <a:buSzPct val="100000"/>
              <a:buFont typeface="Times New Roman" pitchFamily="18" charset="0"/>
              <a:buNone/>
              <a:tabLst>
                <a:tab pos="723900" algn="l"/>
                <a:tab pos="1447800" algn="l"/>
                <a:tab pos="2171700" algn="l"/>
                <a:tab pos="2895600" algn="l"/>
              </a:tabLst>
            </a:pPr>
            <a:r>
              <a:rPr lang="en-US" sz="1800" dirty="0">
                <a:solidFill>
                  <a:srgbClr val="000000"/>
                </a:solidFill>
                <a:cs typeface="Arial" pitchFamily="34" charset="0"/>
              </a:rPr>
              <a:t>Can demonstrate methods at the </a:t>
            </a:r>
            <a:r>
              <a:rPr lang="en-US" sz="1800" i="1" dirty="0">
                <a:solidFill>
                  <a:srgbClr val="000000"/>
                </a:solidFill>
                <a:cs typeface="Arial" pitchFamily="34" charset="0"/>
              </a:rPr>
              <a:t>h</a:t>
            </a:r>
            <a:r>
              <a:rPr lang="en-US" sz="1800" dirty="0">
                <a:solidFill>
                  <a:srgbClr val="000000"/>
                </a:solidFill>
                <a:cs typeface="Arial" pitchFamily="34" charset="0"/>
              </a:rPr>
              <a:t> ~ 10</a:t>
            </a:r>
            <a:r>
              <a:rPr lang="en-US" sz="1800" baseline="30000" dirty="0">
                <a:solidFill>
                  <a:srgbClr val="000000"/>
                </a:solidFill>
                <a:cs typeface="Arial" pitchFamily="34" charset="0"/>
              </a:rPr>
              <a:t>-19</a:t>
            </a:r>
            <a:r>
              <a:rPr lang="en-US" sz="1800" dirty="0">
                <a:solidFill>
                  <a:srgbClr val="000000"/>
                </a:solidFill>
                <a:cs typeface="Arial" pitchFamily="34" charset="0"/>
              </a:rPr>
              <a:t>/Hz</a:t>
            </a:r>
            <a:r>
              <a:rPr lang="en-US" sz="1800" baseline="30000" dirty="0">
                <a:solidFill>
                  <a:srgbClr val="000000"/>
                </a:solidFill>
                <a:cs typeface="Arial" pitchFamily="34" charset="0"/>
              </a:rPr>
              <a:t>1/2 </a:t>
            </a:r>
            <a:r>
              <a:rPr lang="en-US" sz="1800" dirty="0">
                <a:solidFill>
                  <a:srgbClr val="000000"/>
                </a:solidFill>
                <a:cs typeface="Arial" pitchFamily="34" charset="0"/>
              </a:rPr>
              <a:t>level at 3 Hz (but blinded by seismic noise).</a:t>
            </a:r>
          </a:p>
        </p:txBody>
      </p:sp>
      <p:sp>
        <p:nvSpPr>
          <p:cNvPr id="10246" name="Rectangle 6"/>
          <p:cNvSpPr>
            <a:spLocks noChangeArrowheads="1"/>
          </p:cNvSpPr>
          <p:nvPr/>
        </p:nvSpPr>
        <p:spPr bwMode="auto">
          <a:xfrm>
            <a:off x="2057400" y="6046079"/>
            <a:ext cx="4191000" cy="583321"/>
          </a:xfrm>
          <a:prstGeom prst="rect">
            <a:avLst/>
          </a:prstGeom>
          <a:noFill/>
          <a:ln w="9525">
            <a:noFill/>
            <a:round/>
            <a:headEnd/>
            <a:tailEnd/>
          </a:ln>
          <a:effectLst/>
        </p:spPr>
        <p:txBody>
          <a:bodyPr wrap="square"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 pos="2895600" algn="l"/>
                <a:tab pos="3619500" algn="l"/>
              </a:tabLst>
            </a:pPr>
            <a:r>
              <a:rPr lang="en-US" sz="1600" dirty="0">
                <a:solidFill>
                  <a:srgbClr val="000000"/>
                </a:solidFill>
                <a:latin typeface="Tahoma" pitchFamily="34" charset="0"/>
                <a:cs typeface="Arial" pitchFamily="34" charset="0"/>
              </a:rPr>
              <a:t>Collaboration with L. Hollberg for ultra-stable laser required for single-arm design.</a:t>
            </a:r>
          </a:p>
        </p:txBody>
      </p:sp>
      <p:pic>
        <p:nvPicPr>
          <p:cNvPr id="10247" name="Picture 7"/>
          <p:cNvPicPr>
            <a:picLocks noChangeAspect="1" noChangeArrowheads="1"/>
          </p:cNvPicPr>
          <p:nvPr/>
        </p:nvPicPr>
        <p:blipFill>
          <a:blip r:embed="rId5" cstate="print"/>
          <a:srcRect t="27915"/>
          <a:stretch>
            <a:fillRect/>
          </a:stretch>
        </p:blipFill>
        <p:spPr bwMode="auto">
          <a:xfrm>
            <a:off x="5638800" y="762000"/>
            <a:ext cx="3276600" cy="1570038"/>
          </a:xfrm>
          <a:prstGeom prst="rect">
            <a:avLst/>
          </a:prstGeom>
          <a:noFill/>
          <a:ln w="9360">
            <a:noFill/>
            <a:miter lim="800000"/>
            <a:headEnd/>
            <a:tailEnd/>
          </a:ln>
          <a:effectLst/>
        </p:spPr>
      </p:pic>
      <p:sp>
        <p:nvSpPr>
          <p:cNvPr id="10248" name="Rectangle 8"/>
          <p:cNvSpPr>
            <a:spLocks noChangeArrowheads="1"/>
          </p:cNvSpPr>
          <p:nvPr/>
        </p:nvSpPr>
        <p:spPr bwMode="auto">
          <a:xfrm>
            <a:off x="5638800" y="2438400"/>
            <a:ext cx="2667000" cy="639762"/>
          </a:xfrm>
          <a:prstGeom prst="rect">
            <a:avLst/>
          </a:prstGeom>
          <a:noFill/>
          <a:ln w="9525">
            <a:noFill/>
            <a:round/>
            <a:headEnd/>
            <a:tailEnd/>
          </a:ln>
          <a:effectLst/>
        </p:spPr>
        <p:txBody>
          <a:bodyPr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Lst>
            </a:pPr>
            <a:r>
              <a:rPr lang="en-US" sz="1800" dirty="0" err="1">
                <a:solidFill>
                  <a:srgbClr val="000000"/>
                </a:solidFill>
                <a:latin typeface="Tahoma" pitchFamily="34" charset="0"/>
                <a:cs typeface="Arial" pitchFamily="34" charset="0"/>
              </a:rPr>
              <a:t>AOSense</a:t>
            </a:r>
            <a:r>
              <a:rPr lang="en-US" sz="1800" dirty="0">
                <a:solidFill>
                  <a:srgbClr val="000000"/>
                </a:solidFill>
                <a:latin typeface="Tahoma" pitchFamily="34" charset="0"/>
                <a:cs typeface="Arial" pitchFamily="34" charset="0"/>
              </a:rPr>
              <a:t> commercial AI gravimeter</a:t>
            </a:r>
          </a:p>
        </p:txBody>
      </p:sp>
      <p:sp>
        <p:nvSpPr>
          <p:cNvPr id="10249" name="Rectangle 9"/>
          <p:cNvSpPr>
            <a:spLocks noGrp="1" noChangeArrowheads="1"/>
          </p:cNvSpPr>
          <p:nvPr>
            <p:ph type="title"/>
          </p:nvPr>
        </p:nvSpPr>
        <p:spPr>
          <a:xfrm>
            <a:off x="685800" y="76200"/>
            <a:ext cx="7772400" cy="381000"/>
          </a:xfrm>
        </p:spPr>
        <p:txBody>
          <a:bodyPr>
            <a:normAutofit fontScale="90000"/>
          </a:bodyPr>
          <a:lstStyle/>
          <a:p>
            <a:r>
              <a:rPr lang="en-US" sz="3200"/>
              <a:t>Existing Technology</a:t>
            </a:r>
          </a:p>
        </p:txBody>
      </p:sp>
      <p:sp>
        <p:nvSpPr>
          <p:cNvPr id="10250" name="Rectangle 10"/>
          <p:cNvSpPr>
            <a:spLocks noChangeArrowheads="1"/>
          </p:cNvSpPr>
          <p:nvPr/>
        </p:nvSpPr>
        <p:spPr bwMode="auto">
          <a:xfrm>
            <a:off x="381000" y="3248025"/>
            <a:ext cx="2743200" cy="638175"/>
          </a:xfrm>
          <a:prstGeom prst="rect">
            <a:avLst/>
          </a:prstGeom>
          <a:noFill/>
          <a:ln w="9525">
            <a:noFill/>
            <a:round/>
            <a:headEnd/>
            <a:tailEnd/>
          </a:ln>
          <a:effectLst/>
        </p:spPr>
        <p:txBody>
          <a:bodyPr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Lst>
            </a:pPr>
            <a:r>
              <a:rPr lang="en-US" sz="1800">
                <a:solidFill>
                  <a:srgbClr val="000000"/>
                </a:solidFill>
                <a:latin typeface="Tahoma" pitchFamily="34" charset="0"/>
                <a:cs typeface="Arial" pitchFamily="34" charset="0"/>
              </a:rPr>
              <a:t>102 hk LMT atom optics demonstrated</a:t>
            </a:r>
          </a:p>
        </p:txBody>
      </p:sp>
      <p:sp>
        <p:nvSpPr>
          <p:cNvPr id="10251" name="Rectangle 11"/>
          <p:cNvSpPr>
            <a:spLocks noChangeArrowheads="1"/>
          </p:cNvSpPr>
          <p:nvPr/>
        </p:nvSpPr>
        <p:spPr bwMode="auto">
          <a:xfrm>
            <a:off x="3581400" y="3200400"/>
            <a:ext cx="1981200" cy="638175"/>
          </a:xfrm>
          <a:prstGeom prst="rect">
            <a:avLst/>
          </a:prstGeom>
          <a:noFill/>
          <a:ln w="9525">
            <a:noFill/>
            <a:round/>
            <a:headEnd/>
            <a:tailEnd/>
          </a:ln>
          <a:effectLst/>
        </p:spPr>
        <p:txBody>
          <a:bodyPr lIns="90000" tIns="45000" rIns="90000" bIns="45000">
            <a:spAutoFit/>
          </a:bodyPr>
          <a:lstStyle/>
          <a:p>
            <a:pPr defTabSz="457200">
              <a:buClr>
                <a:srgbClr val="000000"/>
              </a:buClr>
              <a:buSzPct val="100000"/>
              <a:buFont typeface="Times New Roman" pitchFamily="18" charset="0"/>
              <a:buNone/>
              <a:tabLst>
                <a:tab pos="723900" algn="l"/>
                <a:tab pos="1447800" algn="l"/>
                <a:tab pos="2171700" algn="l"/>
              </a:tabLst>
            </a:pPr>
            <a:r>
              <a:rPr lang="en-US" sz="1800">
                <a:solidFill>
                  <a:srgbClr val="000000"/>
                </a:solidFill>
                <a:latin typeface="Tahoma" pitchFamily="34" charset="0"/>
                <a:cs typeface="Arial" pitchFamily="34" charset="0"/>
              </a:rPr>
              <a:t>10 m atom drop tower test facility</a:t>
            </a:r>
          </a:p>
        </p:txBody>
      </p:sp>
      <p:pic>
        <p:nvPicPr>
          <p:cNvPr id="10253" name="Picture 13"/>
          <p:cNvPicPr>
            <a:picLocks noChangeAspect="1" noChangeArrowheads="1"/>
          </p:cNvPicPr>
          <p:nvPr/>
        </p:nvPicPr>
        <p:blipFill>
          <a:blip r:embed="rId6" cstate="print"/>
          <a:srcRect r="10204"/>
          <a:stretch>
            <a:fillRect/>
          </a:stretch>
        </p:blipFill>
        <p:spPr bwMode="auto">
          <a:xfrm>
            <a:off x="428625" y="3303588"/>
            <a:ext cx="762000" cy="288925"/>
          </a:xfrm>
          <a:prstGeom prst="rect">
            <a:avLst/>
          </a:prstGeom>
          <a:noFill/>
          <a:ln w="9525">
            <a:noFill/>
            <a:miter lim="800000"/>
            <a:headEnd/>
            <a:tailEnd/>
          </a:ln>
          <a:effectLst/>
        </p:spPr>
      </p:pic>
      <p:sp>
        <p:nvSpPr>
          <p:cNvPr id="28" name="TextBox 27"/>
          <p:cNvSpPr txBox="1"/>
          <p:nvPr/>
        </p:nvSpPr>
        <p:spPr>
          <a:xfrm>
            <a:off x="6324600" y="5867400"/>
            <a:ext cx="2285999" cy="584775"/>
          </a:xfrm>
          <a:prstGeom prst="rect">
            <a:avLst/>
          </a:prstGeom>
          <a:noFill/>
        </p:spPr>
        <p:txBody>
          <a:bodyPr wrap="square" rtlCol="0">
            <a:spAutoFit/>
          </a:bodyPr>
          <a:lstStyle/>
          <a:p>
            <a:r>
              <a:rPr lang="en-US" sz="1600" dirty="0" err="1" smtClean="0">
                <a:latin typeface="Tahoma" pitchFamily="34" charset="0"/>
                <a:ea typeface="Tahoma" pitchFamily="34" charset="0"/>
                <a:cs typeface="Tahoma" pitchFamily="34" charset="0"/>
              </a:rPr>
              <a:t>AOSense</a:t>
            </a:r>
            <a:r>
              <a:rPr lang="en-US" sz="1600" dirty="0" smtClean="0">
                <a:latin typeface="Tahoma" pitchFamily="34" charset="0"/>
                <a:ea typeface="Tahoma" pitchFamily="34" charset="0"/>
                <a:cs typeface="Tahoma" pitchFamily="34" charset="0"/>
              </a:rPr>
              <a:t> commercial </a:t>
            </a:r>
            <a:r>
              <a:rPr lang="en-US" sz="1600" dirty="0" err="1" smtClean="0">
                <a:latin typeface="Tahoma" pitchFamily="34" charset="0"/>
                <a:ea typeface="Tahoma" pitchFamily="34" charset="0"/>
                <a:cs typeface="Tahoma" pitchFamily="34" charset="0"/>
              </a:rPr>
              <a:t>Sr</a:t>
            </a:r>
            <a:r>
              <a:rPr lang="en-US" sz="1600" dirty="0" smtClean="0">
                <a:latin typeface="Tahoma" pitchFamily="34" charset="0"/>
                <a:ea typeface="Tahoma" pitchFamily="34" charset="0"/>
                <a:cs typeface="Tahoma" pitchFamily="34" charset="0"/>
              </a:rPr>
              <a:t> clock</a:t>
            </a:r>
            <a:endParaRPr lang="en-US" sz="1600" dirty="0">
              <a:latin typeface="Tahoma" pitchFamily="34" charset="0"/>
              <a:ea typeface="Tahoma" pitchFamily="34" charset="0"/>
              <a:cs typeface="Tahoma" pitchFamily="34" charset="0"/>
            </a:endParaRPr>
          </a:p>
        </p:txBody>
      </p:sp>
      <p:pic>
        <p:nvPicPr>
          <p:cNvPr id="27649" name="Picture 1"/>
          <p:cNvPicPr>
            <a:picLocks noChangeAspect="1" noChangeArrowheads="1"/>
          </p:cNvPicPr>
          <p:nvPr/>
        </p:nvPicPr>
        <p:blipFill>
          <a:blip r:embed="rId7" cstate="print"/>
          <a:srcRect/>
          <a:stretch>
            <a:fillRect/>
          </a:stretch>
        </p:blipFill>
        <p:spPr bwMode="auto">
          <a:xfrm>
            <a:off x="6477000" y="3429000"/>
            <a:ext cx="1752600" cy="1311510"/>
          </a:xfrm>
          <a:prstGeom prst="rect">
            <a:avLst/>
          </a:prstGeom>
          <a:noFill/>
          <a:ln w="9525">
            <a:noFill/>
            <a:miter lim="800000"/>
            <a:headEnd/>
            <a:tailEnd/>
          </a:ln>
        </p:spPr>
      </p:pic>
      <p:pic>
        <p:nvPicPr>
          <p:cNvPr id="27650" name="Picture 2"/>
          <p:cNvPicPr>
            <a:picLocks noChangeAspect="1" noChangeArrowheads="1"/>
          </p:cNvPicPr>
          <p:nvPr/>
        </p:nvPicPr>
        <p:blipFill>
          <a:blip r:embed="rId8" cstate="print"/>
          <a:srcRect/>
          <a:stretch>
            <a:fillRect/>
          </a:stretch>
        </p:blipFill>
        <p:spPr bwMode="auto">
          <a:xfrm>
            <a:off x="6248400" y="4648200"/>
            <a:ext cx="2009775" cy="1295069"/>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a:bodyPr>
          <a:lstStyle/>
          <a:p>
            <a:r>
              <a:rPr lang="en-US" sz="2800" dirty="0" smtClean="0">
                <a:latin typeface="Comic Sans MS" pitchFamily="66" charset="0"/>
              </a:rPr>
              <a:t>FY’ 12/13 Technology Maturation Activities</a:t>
            </a:r>
            <a:endParaRPr lang="en-US" sz="2800" dirty="0">
              <a:latin typeface="Comic Sans MS" pitchFamily="66" charset="0"/>
            </a:endParaRPr>
          </a:p>
        </p:txBody>
      </p:sp>
      <p:graphicFrame>
        <p:nvGraphicFramePr>
          <p:cNvPr id="3" name="Table 2"/>
          <p:cNvGraphicFramePr>
            <a:graphicFrameLocks noGrp="1"/>
          </p:cNvGraphicFramePr>
          <p:nvPr/>
        </p:nvGraphicFramePr>
        <p:xfrm>
          <a:off x="609602" y="1066798"/>
          <a:ext cx="7848599" cy="5334000"/>
        </p:xfrm>
        <a:graphic>
          <a:graphicData uri="http://schemas.openxmlformats.org/drawingml/2006/table">
            <a:tbl>
              <a:tblPr/>
              <a:tblGrid>
                <a:gridCol w="1569556"/>
                <a:gridCol w="1569556"/>
                <a:gridCol w="1569556"/>
                <a:gridCol w="1569556"/>
                <a:gridCol w="1570375"/>
              </a:tblGrid>
              <a:tr h="254000">
                <a:tc>
                  <a:txBody>
                    <a:bodyPr/>
                    <a:lstStyle/>
                    <a:p>
                      <a:pPr marL="0" marR="0">
                        <a:lnSpc>
                          <a:spcPct val="115000"/>
                        </a:lnSpc>
                        <a:spcBef>
                          <a:spcPts val="0"/>
                        </a:spcBef>
                        <a:spcAft>
                          <a:spcPts val="0"/>
                        </a:spcAft>
                      </a:pPr>
                      <a:r>
                        <a:rPr lang="en-US" sz="1100" dirty="0">
                          <a:latin typeface="Comic Sans MS"/>
                          <a:ea typeface="Calibri"/>
                          <a:cs typeface="Times New Roman"/>
                        </a:rPr>
                        <a:t>Technology</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Descriptions</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tabLst>
                          <a:tab pos="873125" algn="l"/>
                        </a:tabLst>
                      </a:pPr>
                      <a:r>
                        <a:rPr lang="en-US" sz="1100" dirty="0">
                          <a:latin typeface="Comic Sans MS"/>
                          <a:ea typeface="Calibri"/>
                          <a:cs typeface="Times New Roman"/>
                        </a:rPr>
                        <a:t>Lead Institution</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TRL status</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Facility</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lnSpc>
                          <a:spcPct val="115000"/>
                        </a:lnSpc>
                        <a:spcBef>
                          <a:spcPts val="0"/>
                        </a:spcBef>
                        <a:spcAft>
                          <a:spcPts val="0"/>
                        </a:spcAft>
                      </a:pPr>
                      <a:r>
                        <a:rPr lang="en-US" sz="1100">
                          <a:latin typeface="Comic Sans MS"/>
                          <a:ea typeface="Calibri"/>
                          <a:cs typeface="Times New Roman"/>
                        </a:rPr>
                        <a:t>LMT</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Higher Momentum Recoil</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3</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p>
                      <a:pPr marL="0" marR="0">
                        <a:lnSpc>
                          <a:spcPct val="115000"/>
                        </a:lnSpc>
                        <a:spcBef>
                          <a:spcPts val="0"/>
                        </a:spcBef>
                        <a:spcAft>
                          <a:spcPts val="0"/>
                        </a:spcAft>
                      </a:pPr>
                      <a:r>
                        <a:rPr lang="en-US" sz="1100">
                          <a:latin typeface="Comic Sans MS"/>
                          <a:ea typeface="Calibri"/>
                          <a:cs typeface="Times New Roman"/>
                        </a:rPr>
                        <a:t>10 Meter Tower</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lnSpc>
                          <a:spcPct val="115000"/>
                        </a:lnSpc>
                        <a:spcBef>
                          <a:spcPts val="0"/>
                        </a:spcBef>
                        <a:spcAft>
                          <a:spcPts val="0"/>
                        </a:spcAft>
                      </a:pPr>
                      <a:r>
                        <a:rPr lang="en-US" sz="1100" dirty="0" err="1">
                          <a:latin typeface="Comic Sans MS"/>
                          <a:ea typeface="Calibri"/>
                          <a:cs typeface="Times New Roman"/>
                        </a:rPr>
                        <a:t>WavePackets</a:t>
                      </a:r>
                      <a:r>
                        <a:rPr lang="en-US" sz="1100" dirty="0">
                          <a:latin typeface="Comic Sans MS"/>
                          <a:ea typeface="Calibri"/>
                          <a:cs typeface="Times New Roman"/>
                        </a:rPr>
                        <a:t> Coherence</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Spatial Coherence over 10 meters</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p>
                      <a:pPr marL="0" marR="0">
                        <a:lnSpc>
                          <a:spcPct val="115000"/>
                        </a:lnSpc>
                        <a:spcBef>
                          <a:spcPts val="0"/>
                        </a:spcBef>
                        <a:spcAft>
                          <a:spcPts val="0"/>
                        </a:spcAft>
                      </a:pPr>
                      <a:r>
                        <a:rPr lang="en-US" sz="1100">
                          <a:latin typeface="Comic Sans MS"/>
                          <a:ea typeface="Calibri"/>
                          <a:cs typeface="Times New Roman"/>
                        </a:rPr>
                        <a:t>10 Meter Tower</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lnSpc>
                          <a:spcPct val="115000"/>
                        </a:lnSpc>
                        <a:spcBef>
                          <a:spcPts val="0"/>
                        </a:spcBef>
                        <a:spcAft>
                          <a:spcPts val="0"/>
                        </a:spcAft>
                      </a:pPr>
                      <a:r>
                        <a:rPr lang="en-US" sz="1100">
                          <a:latin typeface="Comic Sans MS"/>
                          <a:ea typeface="Calibri"/>
                          <a:cs typeface="Times New Roman"/>
                        </a:rPr>
                        <a:t>Atom Source Engineering</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Delta kick Cooling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3</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Stanford University</a:t>
                      </a:r>
                      <a:endParaRPr lang="en-US" sz="1100">
                        <a:latin typeface="Calibri"/>
                        <a:ea typeface="Calibri"/>
                        <a:cs typeface="Times New Roman"/>
                      </a:endParaRPr>
                    </a:p>
                    <a:p>
                      <a:pPr marL="0" marR="0">
                        <a:lnSpc>
                          <a:spcPct val="115000"/>
                        </a:lnSpc>
                        <a:spcBef>
                          <a:spcPts val="0"/>
                        </a:spcBef>
                        <a:spcAft>
                          <a:spcPts val="0"/>
                        </a:spcAft>
                      </a:pPr>
                      <a:r>
                        <a:rPr lang="en-US" sz="1100">
                          <a:latin typeface="Comic Sans MS"/>
                          <a:ea typeface="Calibri"/>
                          <a:cs typeface="Times New Roman"/>
                        </a:rPr>
                        <a:t>10 Meter Tower</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lnSpc>
                          <a:spcPct val="115000"/>
                        </a:lnSpc>
                        <a:spcBef>
                          <a:spcPts val="0"/>
                        </a:spcBef>
                        <a:spcAft>
                          <a:spcPts val="0"/>
                        </a:spcAft>
                      </a:pPr>
                      <a:r>
                        <a:rPr lang="en-US" sz="1100">
                          <a:latin typeface="Comic Sans MS"/>
                          <a:ea typeface="Calibri"/>
                          <a:cs typeface="Times New Roman"/>
                        </a:rPr>
                        <a:t>Laser </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PSD Measurements of MOFA</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GSFC</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5</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GSFC  laser Lab</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70000">
                <a:tc>
                  <a:txBody>
                    <a:bodyPr/>
                    <a:lstStyle/>
                    <a:p>
                      <a:pPr marL="0" marR="0">
                        <a:lnSpc>
                          <a:spcPct val="115000"/>
                        </a:lnSpc>
                        <a:spcBef>
                          <a:spcPts val="0"/>
                        </a:spcBef>
                        <a:spcAft>
                          <a:spcPts val="0"/>
                        </a:spcAft>
                      </a:pPr>
                      <a:r>
                        <a:rPr lang="en-US" sz="1100">
                          <a:latin typeface="Comic Sans MS"/>
                          <a:ea typeface="Calibri"/>
                          <a:cs typeface="Times New Roman"/>
                        </a:rPr>
                        <a:t>System Design</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Over all System Design. Instruments, Orbit, Launch Vehicle,……</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GSFC</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N/A</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GSFC IDC/MDL</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0">
                <a:tc>
                  <a:txBody>
                    <a:bodyPr/>
                    <a:lstStyle/>
                    <a:p>
                      <a:pPr marL="0" marR="0">
                        <a:lnSpc>
                          <a:spcPct val="115000"/>
                        </a:lnSpc>
                        <a:spcBef>
                          <a:spcPts val="0"/>
                        </a:spcBef>
                        <a:spcAft>
                          <a:spcPts val="0"/>
                        </a:spcAft>
                      </a:pPr>
                      <a:r>
                        <a:rPr lang="en-US" sz="1100" dirty="0">
                          <a:latin typeface="Comic Sans MS"/>
                          <a:ea typeface="Calibri"/>
                          <a:cs typeface="Times New Roman"/>
                        </a:rPr>
                        <a:t>Boom Stability</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latin typeface="Comic Sans MS"/>
                          <a:ea typeface="Calibri"/>
                          <a:cs typeface="Times New Roman"/>
                        </a:rPr>
                        <a:t>ATK Boom Stability and dynamics</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ATK</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a:latin typeface="Comic Sans MS"/>
                          <a:ea typeface="Calibri"/>
                          <a:cs typeface="Times New Roman"/>
                        </a:rPr>
                        <a:t>4</a:t>
                      </a:r>
                      <a:endParaRPr lang="en-US"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100" dirty="0">
                          <a:latin typeface="Comic Sans MS"/>
                          <a:ea typeface="Calibri"/>
                          <a:cs typeface="Times New Roman"/>
                        </a:rPr>
                        <a:t>ATK  Test Facility</a:t>
                      </a:r>
                      <a:endParaRPr lang="en-US"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Comic Sans MS" pitchFamily="66" charset="0"/>
              </a:rPr>
              <a:t>Backup Slides</a:t>
            </a:r>
            <a:endParaRPr lang="en-US" sz="3200" dirty="0">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dirty="0" smtClean="0"/>
              <a:t>Example transfer functions</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81000" y="1371600"/>
            <a:ext cx="7009016" cy="2195512"/>
          </a:xfrm>
          <a:prstGeom prst="rect">
            <a:avLst/>
          </a:prstGeom>
          <a:noFill/>
          <a:ln w="9525">
            <a:noFill/>
            <a:miter lim="800000"/>
            <a:headEnd/>
            <a:tailEnd/>
          </a:ln>
        </p:spPr>
      </p:pic>
      <p:sp>
        <p:nvSpPr>
          <p:cNvPr id="4" name="TextBox 3"/>
          <p:cNvSpPr txBox="1"/>
          <p:nvPr/>
        </p:nvSpPr>
        <p:spPr>
          <a:xfrm>
            <a:off x="685800" y="838200"/>
            <a:ext cx="6096000" cy="584775"/>
          </a:xfrm>
          <a:prstGeom prst="rect">
            <a:avLst/>
          </a:prstGeom>
          <a:noFill/>
        </p:spPr>
        <p:txBody>
          <a:bodyPr wrap="square" rtlCol="0">
            <a:spAutoFit/>
          </a:bodyPr>
          <a:lstStyle/>
          <a:p>
            <a:r>
              <a:rPr lang="en-US" sz="1600" dirty="0"/>
              <a:t>S</a:t>
            </a:r>
            <a:r>
              <a:rPr lang="en-US" sz="1600" dirty="0" smtClean="0"/>
              <a:t>patial and temporal laser beam phase requirement vs. transverse spatial frequency.</a:t>
            </a:r>
            <a:endParaRPr lang="en-US" sz="1600" dirty="0"/>
          </a:p>
        </p:txBody>
      </p:sp>
      <p:pic>
        <p:nvPicPr>
          <p:cNvPr id="2051" name="Picture 3"/>
          <p:cNvPicPr>
            <a:picLocks noChangeAspect="1" noChangeArrowheads="1"/>
          </p:cNvPicPr>
          <p:nvPr/>
        </p:nvPicPr>
        <p:blipFill>
          <a:blip r:embed="rId3" cstate="print"/>
          <a:srcRect/>
          <a:stretch>
            <a:fillRect/>
          </a:stretch>
        </p:blipFill>
        <p:spPr bwMode="auto">
          <a:xfrm>
            <a:off x="0" y="4114800"/>
            <a:ext cx="4077157" cy="2362200"/>
          </a:xfrm>
          <a:prstGeom prst="rect">
            <a:avLst/>
          </a:prstGeom>
          <a:noFill/>
          <a:ln w="9525">
            <a:noFill/>
            <a:miter lim="800000"/>
            <a:headEnd/>
            <a:tailEnd/>
          </a:ln>
        </p:spPr>
      </p:pic>
      <p:sp>
        <p:nvSpPr>
          <p:cNvPr id="6" name="TextBox 5"/>
          <p:cNvSpPr txBox="1"/>
          <p:nvPr/>
        </p:nvSpPr>
        <p:spPr>
          <a:xfrm>
            <a:off x="685800" y="3810000"/>
            <a:ext cx="6096000" cy="338554"/>
          </a:xfrm>
          <a:prstGeom prst="rect">
            <a:avLst/>
          </a:prstGeom>
          <a:noFill/>
        </p:spPr>
        <p:txBody>
          <a:bodyPr wrap="square" rtlCol="0">
            <a:spAutoFit/>
          </a:bodyPr>
          <a:lstStyle/>
          <a:p>
            <a:r>
              <a:rPr lang="en-US" sz="1600" dirty="0" smtClean="0"/>
              <a:t>Laser phase noise transfer function</a:t>
            </a:r>
            <a:endParaRPr lang="en-US" sz="1600" dirty="0"/>
          </a:p>
        </p:txBody>
      </p:sp>
      <p:pic>
        <p:nvPicPr>
          <p:cNvPr id="2052" name="Picture 4"/>
          <p:cNvPicPr>
            <a:picLocks noChangeAspect="1" noChangeArrowheads="1"/>
          </p:cNvPicPr>
          <p:nvPr/>
        </p:nvPicPr>
        <p:blipFill>
          <a:blip r:embed="rId4" cstate="print"/>
          <a:srcRect/>
          <a:stretch>
            <a:fillRect/>
          </a:stretch>
        </p:blipFill>
        <p:spPr bwMode="auto">
          <a:xfrm>
            <a:off x="4114800" y="4114800"/>
            <a:ext cx="3615266" cy="2133600"/>
          </a:xfrm>
          <a:prstGeom prst="rect">
            <a:avLst/>
          </a:prstGeom>
          <a:noFill/>
          <a:ln w="9525">
            <a:noFill/>
            <a:miter lim="800000"/>
            <a:headEnd/>
            <a:tailEnd/>
          </a:ln>
        </p:spPr>
      </p:pic>
      <p:sp>
        <p:nvSpPr>
          <p:cNvPr id="8" name="TextBox 7"/>
          <p:cNvSpPr txBox="1"/>
          <p:nvPr/>
        </p:nvSpPr>
        <p:spPr>
          <a:xfrm>
            <a:off x="4648200" y="3810000"/>
            <a:ext cx="2667000" cy="338554"/>
          </a:xfrm>
          <a:prstGeom prst="rect">
            <a:avLst/>
          </a:prstGeom>
          <a:noFill/>
        </p:spPr>
        <p:txBody>
          <a:bodyPr wrap="square" rtlCol="0">
            <a:spAutoFit/>
          </a:bodyPr>
          <a:lstStyle/>
          <a:p>
            <a:r>
              <a:rPr lang="en-US" sz="1600" dirty="0" smtClean="0"/>
              <a:t>Satellite jitter</a:t>
            </a:r>
            <a:endParaRPr lang="en-US" sz="1600" dirty="0"/>
          </a:p>
        </p:txBody>
      </p:sp>
      <p:sp>
        <p:nvSpPr>
          <p:cNvPr id="9" name="TextBox 8"/>
          <p:cNvSpPr txBox="1"/>
          <p:nvPr/>
        </p:nvSpPr>
        <p:spPr>
          <a:xfrm>
            <a:off x="7924800" y="6248400"/>
            <a:ext cx="762000" cy="369332"/>
          </a:xfrm>
          <a:prstGeom prst="rect">
            <a:avLst/>
          </a:prstGeom>
          <a:noFill/>
        </p:spPr>
        <p:txBody>
          <a:bodyPr wrap="square" rtlCol="0">
            <a:spAutoFit/>
          </a:bodyPr>
          <a:lstStyle/>
          <a:p>
            <a:r>
              <a:rPr lang="en-US" dirty="0" smtClean="0"/>
              <a: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Example error model</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685800" y="990600"/>
            <a:ext cx="7610475" cy="4857750"/>
          </a:xfrm>
          <a:prstGeom prst="rect">
            <a:avLst/>
          </a:prstGeom>
          <a:noFill/>
          <a:ln w="9525">
            <a:noFill/>
            <a:miter lim="800000"/>
            <a:headEnd/>
            <a:tailEnd/>
          </a:ln>
        </p:spPr>
      </p:pic>
      <p:sp>
        <p:nvSpPr>
          <p:cNvPr id="6" name="TextBox 5"/>
          <p:cNvSpPr txBox="1"/>
          <p:nvPr/>
        </p:nvSpPr>
        <p:spPr>
          <a:xfrm>
            <a:off x="762000" y="6019800"/>
            <a:ext cx="7391400" cy="369332"/>
          </a:xfrm>
          <a:prstGeom prst="rect">
            <a:avLst/>
          </a:prstGeom>
          <a:noFill/>
        </p:spPr>
        <p:txBody>
          <a:bodyPr wrap="square" rtlCol="0">
            <a:spAutoFit/>
          </a:bodyPr>
          <a:lstStyle/>
          <a:p>
            <a:r>
              <a:rPr lang="en-US" dirty="0" smtClean="0"/>
              <a:t>Requires specialization to the proposed antenna geometries.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SNR</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 y="1371600"/>
            <a:ext cx="5492893" cy="1905000"/>
          </a:xfrm>
          <a:prstGeom prst="rect">
            <a:avLst/>
          </a:prstGeom>
          <a:noFill/>
          <a:ln w="9525">
            <a:noFill/>
            <a:miter lim="800000"/>
            <a:headEnd/>
            <a:tailEnd/>
          </a:ln>
        </p:spPr>
      </p:pic>
      <p:sp>
        <p:nvSpPr>
          <p:cNvPr id="5" name="TextBox 4"/>
          <p:cNvSpPr txBox="1"/>
          <p:nvPr/>
        </p:nvSpPr>
        <p:spPr>
          <a:xfrm>
            <a:off x="5181600" y="1418272"/>
            <a:ext cx="3200400" cy="1200329"/>
          </a:xfrm>
          <a:prstGeom prst="rect">
            <a:avLst/>
          </a:prstGeom>
          <a:noFill/>
        </p:spPr>
        <p:txBody>
          <a:bodyPr wrap="square" rtlCol="0">
            <a:spAutoFit/>
          </a:bodyPr>
          <a:lstStyle/>
          <a:p>
            <a:r>
              <a:rPr lang="en-US" dirty="0" smtClean="0"/>
              <a:t>SNR of 1.4x10</a:t>
            </a:r>
            <a:r>
              <a:rPr lang="en-US" baseline="30000" dirty="0" smtClean="0"/>
              <a:t>4</a:t>
            </a:r>
            <a:r>
              <a:rPr lang="en-US" dirty="0" smtClean="0"/>
              <a:t> in 1 second demonstrated on Cs clock transition (</a:t>
            </a:r>
            <a:r>
              <a:rPr lang="en-US" dirty="0" err="1" smtClean="0"/>
              <a:t>Biedermann</a:t>
            </a:r>
            <a:r>
              <a:rPr lang="en-US" dirty="0" smtClean="0"/>
              <a:t> PhD,  also Opt. </a:t>
            </a:r>
            <a:r>
              <a:rPr lang="en-US" dirty="0" err="1" smtClean="0"/>
              <a:t>Lett</a:t>
            </a:r>
            <a:r>
              <a:rPr lang="en-US" dirty="0" smtClean="0"/>
              <a:t>).</a:t>
            </a:r>
            <a:endParaRPr lang="en-US" baseline="30000" dirty="0"/>
          </a:p>
        </p:txBody>
      </p:sp>
      <p:sp>
        <p:nvSpPr>
          <p:cNvPr id="6" name="TextBox 5"/>
          <p:cNvSpPr txBox="1"/>
          <p:nvPr/>
        </p:nvSpPr>
        <p:spPr>
          <a:xfrm>
            <a:off x="685800" y="914400"/>
            <a:ext cx="7391400" cy="369332"/>
          </a:xfrm>
          <a:prstGeom prst="rect">
            <a:avLst/>
          </a:prstGeom>
          <a:noFill/>
        </p:spPr>
        <p:txBody>
          <a:bodyPr wrap="square" rtlCol="0">
            <a:spAutoFit/>
          </a:bodyPr>
          <a:lstStyle/>
          <a:p>
            <a:r>
              <a:rPr lang="en-US" dirty="0" smtClean="0"/>
              <a:t>GW  sensitivity curves derived assuming 10</a:t>
            </a:r>
            <a:r>
              <a:rPr lang="en-US" baseline="30000" dirty="0" smtClean="0"/>
              <a:t>4</a:t>
            </a:r>
            <a:r>
              <a:rPr lang="en-US" dirty="0" smtClean="0"/>
              <a:t>:1 in 1 second.  </a:t>
            </a:r>
            <a:endParaRPr lang="en-US" baseline="30000" dirty="0"/>
          </a:p>
        </p:txBody>
      </p:sp>
      <p:pic>
        <p:nvPicPr>
          <p:cNvPr id="4099" name="Picture 3"/>
          <p:cNvPicPr>
            <a:picLocks noChangeAspect="1" noChangeArrowheads="1"/>
          </p:cNvPicPr>
          <p:nvPr/>
        </p:nvPicPr>
        <p:blipFill>
          <a:blip r:embed="rId3" cstate="print"/>
          <a:srcRect/>
          <a:stretch>
            <a:fillRect/>
          </a:stretch>
        </p:blipFill>
        <p:spPr bwMode="auto">
          <a:xfrm>
            <a:off x="533400" y="3323272"/>
            <a:ext cx="4648200" cy="1307158"/>
          </a:xfrm>
          <a:prstGeom prst="rect">
            <a:avLst/>
          </a:prstGeom>
          <a:noFill/>
          <a:ln w="9525">
            <a:noFill/>
            <a:miter lim="800000"/>
            <a:headEnd/>
            <a:tailEnd/>
          </a:ln>
        </p:spPr>
      </p:pic>
      <p:sp>
        <p:nvSpPr>
          <p:cNvPr id="8" name="TextBox 7"/>
          <p:cNvSpPr txBox="1"/>
          <p:nvPr/>
        </p:nvSpPr>
        <p:spPr>
          <a:xfrm>
            <a:off x="5181600" y="3323272"/>
            <a:ext cx="3124200" cy="923330"/>
          </a:xfrm>
          <a:prstGeom prst="rect">
            <a:avLst/>
          </a:prstGeom>
          <a:noFill/>
        </p:spPr>
        <p:txBody>
          <a:bodyPr wrap="square" rtlCol="0">
            <a:spAutoFit/>
          </a:bodyPr>
          <a:lstStyle/>
          <a:p>
            <a:r>
              <a:rPr lang="en-US" dirty="0" smtClean="0"/>
              <a:t>Gradiometer laser phase noise study (left to right: DBR, ECDL, cavity locked )</a:t>
            </a:r>
            <a:endParaRPr lang="en-US" dirty="0"/>
          </a:p>
        </p:txBody>
      </p:sp>
      <p:pic>
        <p:nvPicPr>
          <p:cNvPr id="4100" name="Picture 4"/>
          <p:cNvPicPr>
            <a:picLocks noChangeAspect="1" noChangeArrowheads="1"/>
          </p:cNvPicPr>
          <p:nvPr/>
        </p:nvPicPr>
        <p:blipFill>
          <a:blip r:embed="rId4" cstate="print"/>
          <a:srcRect/>
          <a:stretch>
            <a:fillRect/>
          </a:stretch>
        </p:blipFill>
        <p:spPr bwMode="auto">
          <a:xfrm>
            <a:off x="533400" y="4771072"/>
            <a:ext cx="2362200" cy="1410925"/>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2819400" y="4771072"/>
            <a:ext cx="2106740" cy="1219200"/>
          </a:xfrm>
          <a:prstGeom prst="rect">
            <a:avLst/>
          </a:prstGeom>
          <a:noFill/>
          <a:ln w="9525">
            <a:noFill/>
            <a:miter lim="800000"/>
            <a:headEnd/>
            <a:tailEnd/>
          </a:ln>
        </p:spPr>
      </p:pic>
      <p:sp>
        <p:nvSpPr>
          <p:cNvPr id="11" name="TextBox 10"/>
          <p:cNvSpPr txBox="1"/>
          <p:nvPr/>
        </p:nvSpPr>
        <p:spPr>
          <a:xfrm>
            <a:off x="5181600" y="4771072"/>
            <a:ext cx="3048000" cy="1477328"/>
          </a:xfrm>
          <a:prstGeom prst="rect">
            <a:avLst/>
          </a:prstGeom>
          <a:noFill/>
        </p:spPr>
        <p:txBody>
          <a:bodyPr wrap="square" rtlCol="0">
            <a:spAutoFit/>
          </a:bodyPr>
          <a:lstStyle/>
          <a:p>
            <a:r>
              <a:rPr lang="en-US" dirty="0" smtClean="0"/>
              <a:t>Phase shift as a function of applied frequency shift for middle interferometer pulse.  Allows determination of baseline. </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3200" dirty="0" err="1" smtClean="0">
                <a:latin typeface="Comic Sans MS" pitchFamily="66" charset="0"/>
              </a:rPr>
              <a:t>InSpRL</a:t>
            </a:r>
            <a:r>
              <a:rPr lang="en-US" sz="3200" dirty="0" smtClean="0">
                <a:latin typeface="Comic Sans MS" pitchFamily="66" charset="0"/>
              </a:rPr>
              <a:t> Team</a:t>
            </a:r>
            <a:endParaRPr lang="en-US" sz="3200" dirty="0">
              <a:latin typeface="Comic Sans MS" pitchFamily="66" charset="0"/>
            </a:endParaRPr>
          </a:p>
        </p:txBody>
      </p:sp>
      <p:sp>
        <p:nvSpPr>
          <p:cNvPr id="3" name="Rectangle 2"/>
          <p:cNvSpPr/>
          <p:nvPr/>
        </p:nvSpPr>
        <p:spPr>
          <a:xfrm>
            <a:off x="304800" y="768489"/>
            <a:ext cx="8686800" cy="5601533"/>
          </a:xfrm>
          <a:prstGeom prst="rect">
            <a:avLst/>
          </a:prstGeom>
        </p:spPr>
        <p:txBody>
          <a:bodyPr wrap="square">
            <a:spAutoFit/>
          </a:bodyPr>
          <a:lstStyle/>
          <a:p>
            <a:endParaRPr lang="en-US" dirty="0" smtClean="0"/>
          </a:p>
          <a:p>
            <a:r>
              <a:rPr lang="en-US" dirty="0" smtClean="0"/>
              <a:t> </a:t>
            </a:r>
            <a:r>
              <a:rPr lang="en-US" sz="1600" b="1" i="1" dirty="0" smtClean="0">
                <a:latin typeface="Comic Sans MS" pitchFamily="66" charset="0"/>
              </a:rPr>
              <a:t>Gravitational-Wave Mission RFI </a:t>
            </a:r>
          </a:p>
          <a:p>
            <a:r>
              <a:rPr lang="en-US" sz="1600" b="1" dirty="0" smtClean="0">
                <a:latin typeface="Comic Sans MS" pitchFamily="66" charset="0"/>
              </a:rPr>
              <a:t>Submitted by: Dr. Babak N. Saif, Instrument PI, GSFC Optics Branch, </a:t>
            </a:r>
            <a:r>
              <a:rPr lang="en-US" sz="1600" b="1" u="sng" dirty="0" smtClean="0">
                <a:latin typeface="Comic Sans MS" pitchFamily="66" charset="0"/>
              </a:rPr>
              <a:t>Babak.n.saif@nasa.gov, 301-286-5433 </a:t>
            </a:r>
          </a:p>
          <a:p>
            <a:r>
              <a:rPr lang="en-US" sz="1600" b="1" dirty="0" smtClean="0">
                <a:latin typeface="Comic Sans MS" pitchFamily="66" charset="0"/>
              </a:rPr>
              <a:t>Study Team: Marcel Bluth, ATK Boom Engineer, </a:t>
            </a:r>
            <a:r>
              <a:rPr lang="en-US" sz="1600" b="1" u="sng" dirty="0" smtClean="0">
                <a:latin typeface="Comic Sans MS" pitchFamily="66" charset="0"/>
              </a:rPr>
              <a:t>Marcel.Bluth@atk.com </a:t>
            </a:r>
          </a:p>
          <a:p>
            <a:r>
              <a:rPr lang="en-US" sz="1600" dirty="0" smtClean="0">
                <a:latin typeface="Comic Sans MS" pitchFamily="66" charset="0"/>
              </a:rPr>
              <a:t>Lee D. Feinberg, GSFC Chief Large Optics Systems Engineer, </a:t>
            </a:r>
            <a:r>
              <a:rPr lang="en-US" sz="1600" b="1" u="sng" dirty="0" smtClean="0">
                <a:latin typeface="Comic Sans MS" pitchFamily="66" charset="0"/>
              </a:rPr>
              <a:t>Lee.D.Feinberg@nasa.gov </a:t>
            </a:r>
          </a:p>
          <a:p>
            <a:r>
              <a:rPr lang="en-US" sz="1600" dirty="0" smtClean="0">
                <a:latin typeface="Comic Sans MS" pitchFamily="66" charset="0"/>
              </a:rPr>
              <a:t>Dr. Peter Graham, Professor of Physics, Stanford University, </a:t>
            </a:r>
            <a:r>
              <a:rPr lang="en-US" sz="1600" b="1" u="sng" dirty="0" smtClean="0">
                <a:latin typeface="Comic Sans MS" pitchFamily="66" charset="0"/>
              </a:rPr>
              <a:t>PWGraham@stanford.edu </a:t>
            </a:r>
          </a:p>
          <a:p>
            <a:r>
              <a:rPr lang="en-US" sz="1600" dirty="0" smtClean="0">
                <a:latin typeface="Comic Sans MS" pitchFamily="66" charset="0"/>
              </a:rPr>
              <a:t>Dr. Jason Hogan, Department of Physics, Stanford University, </a:t>
            </a:r>
            <a:r>
              <a:rPr lang="en-US" sz="1600" b="1" u="sng" dirty="0" smtClean="0">
                <a:latin typeface="Comic Sans MS" pitchFamily="66" charset="0"/>
              </a:rPr>
              <a:t>Hogan@stanford.edu </a:t>
            </a:r>
          </a:p>
          <a:p>
            <a:r>
              <a:rPr lang="en-US" sz="1600" dirty="0" smtClean="0">
                <a:latin typeface="Comic Sans MS" pitchFamily="66" charset="0"/>
              </a:rPr>
              <a:t>Dr. Leo Hollberg, Prof. Physics, Stanford and Chief Technology Officer (Consulting) </a:t>
            </a:r>
            <a:r>
              <a:rPr lang="en-US" sz="1600" dirty="0" err="1" smtClean="0">
                <a:latin typeface="Comic Sans MS" pitchFamily="66" charset="0"/>
              </a:rPr>
              <a:t>AOSense</a:t>
            </a:r>
            <a:r>
              <a:rPr lang="en-US" sz="1600" dirty="0" smtClean="0">
                <a:latin typeface="Comic Sans MS" pitchFamily="66" charset="0"/>
              </a:rPr>
              <a:t>, Inc., </a:t>
            </a:r>
            <a:r>
              <a:rPr lang="en-US" sz="1600" b="1" u="sng" dirty="0" smtClean="0">
                <a:latin typeface="Comic Sans MS" pitchFamily="66" charset="0"/>
              </a:rPr>
              <a:t>leoh@stanford.edu </a:t>
            </a:r>
          </a:p>
          <a:p>
            <a:r>
              <a:rPr lang="en-US" sz="1600" dirty="0" smtClean="0">
                <a:latin typeface="Comic Sans MS" pitchFamily="66" charset="0"/>
              </a:rPr>
              <a:t>Dr. Mark Kasevich, Prof. Physics and Applied Physics, Stanford University, </a:t>
            </a:r>
            <a:r>
              <a:rPr lang="en-US" sz="1600" b="1" u="sng" dirty="0" smtClean="0">
                <a:latin typeface="Comic Sans MS" pitchFamily="66" charset="0"/>
              </a:rPr>
              <a:t>kasevich@stanford.edu </a:t>
            </a:r>
          </a:p>
          <a:p>
            <a:r>
              <a:rPr lang="en-US" sz="1600" dirty="0" smtClean="0">
                <a:latin typeface="Comic Sans MS" pitchFamily="66" charset="0"/>
              </a:rPr>
              <a:t>Dr. Ritva Keski-Kuha, GSFC Optical Engineer, </a:t>
            </a:r>
            <a:r>
              <a:rPr lang="en-US" sz="1600" b="1" u="sng" dirty="0" smtClean="0">
                <a:latin typeface="Comic Sans MS" pitchFamily="66" charset="0"/>
              </a:rPr>
              <a:t>Ritva.a.keski-kuha@nasa.gov </a:t>
            </a:r>
          </a:p>
          <a:p>
            <a:r>
              <a:rPr lang="en-US" sz="1600" dirty="0" smtClean="0">
                <a:latin typeface="Comic Sans MS" pitchFamily="66" charset="0"/>
              </a:rPr>
              <a:t>Dr. John Mather, GSFC Senior Astrophysicist, </a:t>
            </a:r>
            <a:r>
              <a:rPr lang="en-US" sz="1600" b="1" u="sng" dirty="0" smtClean="0">
                <a:latin typeface="Comic Sans MS" pitchFamily="66" charset="0"/>
              </a:rPr>
              <a:t>John.C.Mather@nasa.gov </a:t>
            </a:r>
          </a:p>
          <a:p>
            <a:r>
              <a:rPr lang="it-IT" sz="1600" dirty="0" smtClean="0">
                <a:latin typeface="Comic Sans MS" pitchFamily="66" charset="0"/>
              </a:rPr>
              <a:t>M. Bruce Milam, GSFC Aerospace Manager, </a:t>
            </a:r>
            <a:r>
              <a:rPr lang="it-IT" sz="1600" b="1" u="sng" dirty="0" smtClean="0">
                <a:latin typeface="Comic Sans MS" pitchFamily="66" charset="0"/>
              </a:rPr>
              <a:t>Bruce.Milam@nasa.gov </a:t>
            </a:r>
          </a:p>
          <a:p>
            <a:r>
              <a:rPr lang="en-US" sz="1600" dirty="0" smtClean="0">
                <a:latin typeface="Comic Sans MS" pitchFamily="66" charset="0"/>
              </a:rPr>
              <a:t>Dr. Surjeet Rajendran, Physicist, Stanford, </a:t>
            </a:r>
            <a:r>
              <a:rPr lang="en-US" sz="1600" b="1" u="sng" dirty="0" smtClean="0">
                <a:latin typeface="Comic Sans MS" pitchFamily="66" charset="0"/>
              </a:rPr>
              <a:t>Rajendran@stanford.edu </a:t>
            </a:r>
          </a:p>
          <a:p>
            <a:r>
              <a:rPr lang="en-US" sz="1600" dirty="0" smtClean="0">
                <a:latin typeface="Comic Sans MS" pitchFamily="66" charset="0"/>
              </a:rPr>
              <a:t>Charles Perrygo, Genesis, Senior Mechanical Systems Engineer, </a:t>
            </a:r>
            <a:r>
              <a:rPr lang="en-US" sz="1600" b="1" dirty="0" smtClean="0">
                <a:latin typeface="Comic Sans MS" pitchFamily="66" charset="0"/>
              </a:rPr>
              <a:t>charles.m.perrygo@nasa.gov </a:t>
            </a:r>
          </a:p>
          <a:p>
            <a:r>
              <a:rPr lang="en-US" sz="1600" dirty="0" smtClean="0">
                <a:latin typeface="Comic Sans MS" pitchFamily="66" charset="0"/>
              </a:rPr>
              <a:t>Bernard D. Seery, GSFC Assistant Director for Advanced Concepts, </a:t>
            </a:r>
            <a:r>
              <a:rPr lang="en-US" sz="1600" b="1" u="sng" dirty="0" smtClean="0">
                <a:latin typeface="Comic Sans MS" pitchFamily="66" charset="0"/>
              </a:rPr>
              <a:t>bernie.seery@nasa.gov </a:t>
            </a:r>
          </a:p>
          <a:p>
            <a:r>
              <a:rPr lang="en-US" sz="1600" dirty="0" smtClean="0">
                <a:latin typeface="Comic Sans MS" pitchFamily="66" charset="0"/>
              </a:rPr>
              <a:t>Dr. David Spergel, Senior Astrophysicist, Princeton University, </a:t>
            </a:r>
            <a:r>
              <a:rPr lang="en-US" sz="1600" b="1" dirty="0" smtClean="0">
                <a:latin typeface="Comic Sans MS" pitchFamily="66" charset="0"/>
              </a:rPr>
              <a:t>dns@astro.princeton.edu</a:t>
            </a:r>
            <a:r>
              <a:rPr lang="en-US" b="1"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4" descr="MMA far"/>
          <p:cNvPicPr>
            <a:picLocks noChangeAspect="1" noChangeArrowheads="1"/>
          </p:cNvPicPr>
          <p:nvPr/>
        </p:nvPicPr>
        <p:blipFill>
          <a:blip r:embed="rId2" cstate="print"/>
          <a:srcRect/>
          <a:stretch>
            <a:fillRect/>
          </a:stretch>
        </p:blipFill>
        <p:spPr bwMode="auto">
          <a:xfrm>
            <a:off x="698500" y="1085850"/>
            <a:ext cx="3124200" cy="2343150"/>
          </a:xfrm>
          <a:prstGeom prst="rect">
            <a:avLst/>
          </a:prstGeom>
          <a:noFill/>
          <a:ln w="9525">
            <a:noFill/>
            <a:miter lim="800000"/>
            <a:headEnd/>
            <a:tailEnd/>
          </a:ln>
        </p:spPr>
      </p:pic>
      <p:pic>
        <p:nvPicPr>
          <p:cNvPr id="12291" name="Picture 15" descr="MMA near"/>
          <p:cNvPicPr>
            <a:picLocks noChangeAspect="1" noChangeArrowheads="1"/>
          </p:cNvPicPr>
          <p:nvPr/>
        </p:nvPicPr>
        <p:blipFill>
          <a:blip r:embed="rId3" cstate="print"/>
          <a:srcRect/>
          <a:stretch>
            <a:fillRect/>
          </a:stretch>
        </p:blipFill>
        <p:spPr bwMode="auto">
          <a:xfrm>
            <a:off x="711200" y="3683000"/>
            <a:ext cx="3124200" cy="2343150"/>
          </a:xfrm>
          <a:prstGeom prst="rect">
            <a:avLst/>
          </a:prstGeom>
          <a:noFill/>
          <a:ln w="9525">
            <a:noFill/>
            <a:miter lim="800000"/>
            <a:headEnd/>
            <a:tailEnd/>
          </a:ln>
        </p:spPr>
      </p:pic>
      <p:sp>
        <p:nvSpPr>
          <p:cNvPr id="6" name="Rectangle 2"/>
          <p:cNvSpPr txBox="1">
            <a:spLocks noChangeArrowheads="1"/>
          </p:cNvSpPr>
          <p:nvPr/>
        </p:nvSpPr>
        <p:spPr bwMode="auto">
          <a:xfrm>
            <a:off x="457200" y="152400"/>
            <a:ext cx="8229600" cy="533400"/>
          </a:xfrm>
          <a:prstGeom prst="rect">
            <a:avLst/>
          </a:prstGeom>
          <a:solidFill>
            <a:srgbClr val="960700"/>
          </a:solidFill>
          <a:ln w="9525">
            <a:noFill/>
            <a:miter lim="800000"/>
            <a:headEnd/>
            <a:tailEnd/>
          </a:ln>
          <a:effectLst/>
        </p:spPr>
        <p:txBody>
          <a:bodyPr anchor="ctr"/>
          <a:lstStyle/>
          <a:p>
            <a:pPr algn="ctr" fontAlgn="base">
              <a:spcBef>
                <a:spcPct val="0"/>
              </a:spcBef>
              <a:spcAft>
                <a:spcPct val="0"/>
              </a:spcAft>
              <a:defRPr/>
            </a:pPr>
            <a:r>
              <a:rPr lang="en-US" sz="2800" kern="0" dirty="0">
                <a:solidFill>
                  <a:srgbClr val="FFFFFF"/>
                </a:solidFill>
              </a:rPr>
              <a:t>Gravity gradiometer</a:t>
            </a:r>
          </a:p>
        </p:txBody>
      </p:sp>
      <p:sp>
        <p:nvSpPr>
          <p:cNvPr id="12293" name="TextBox 6"/>
          <p:cNvSpPr txBox="1">
            <a:spLocks noChangeArrowheads="1"/>
          </p:cNvSpPr>
          <p:nvPr/>
        </p:nvSpPr>
        <p:spPr bwMode="auto">
          <a:xfrm>
            <a:off x="4038600" y="6096000"/>
            <a:ext cx="4343400" cy="584775"/>
          </a:xfrm>
          <a:prstGeom prst="rect">
            <a:avLst/>
          </a:prstGeom>
          <a:noFill/>
          <a:ln w="9525">
            <a:noFill/>
            <a:miter lim="800000"/>
            <a:headEnd/>
            <a:tailEnd/>
          </a:ln>
        </p:spPr>
        <p:txBody>
          <a:bodyPr wrap="square">
            <a:spAutoFit/>
          </a:bodyPr>
          <a:lstStyle/>
          <a:p>
            <a:pPr fontAlgn="base">
              <a:spcBef>
                <a:spcPct val="50000"/>
              </a:spcBef>
              <a:spcAft>
                <a:spcPct val="0"/>
              </a:spcAft>
            </a:pPr>
            <a:r>
              <a:rPr lang="en-US" sz="1600" dirty="0">
                <a:solidFill>
                  <a:srgbClr val="000000"/>
                </a:solidFill>
                <a:latin typeface="Verdana" pitchFamily="34" charset="0"/>
              </a:rPr>
              <a:t>Demonstrated accelerometer resolution: ~10</a:t>
            </a:r>
            <a:r>
              <a:rPr lang="en-US" sz="1600" baseline="30000" dirty="0">
                <a:solidFill>
                  <a:srgbClr val="000000"/>
                </a:solidFill>
                <a:latin typeface="Verdana" pitchFamily="34" charset="0"/>
              </a:rPr>
              <a:t>-11</a:t>
            </a:r>
            <a:r>
              <a:rPr lang="en-US" sz="1600" dirty="0">
                <a:solidFill>
                  <a:srgbClr val="000000"/>
                </a:solidFill>
                <a:latin typeface="Verdana" pitchFamily="34" charset="0"/>
              </a:rPr>
              <a:t> g</a:t>
            </a:r>
            <a:r>
              <a:rPr lang="en-US" sz="1600" dirty="0" smtClean="0">
                <a:solidFill>
                  <a:srgbClr val="000000"/>
                </a:solidFill>
                <a:latin typeface="Verdana" pitchFamily="34" charset="0"/>
              </a:rPr>
              <a:t>.  Operated on a truck.</a:t>
            </a:r>
            <a:endParaRPr lang="en-US" sz="1600" dirty="0">
              <a:solidFill>
                <a:srgbClr val="000000"/>
              </a:solidFill>
              <a:latin typeface="Verdana" pitchFamily="34" charset="0"/>
            </a:endParaRPr>
          </a:p>
        </p:txBody>
      </p:sp>
      <p:pic>
        <p:nvPicPr>
          <p:cNvPr id="12294" name="Picture 8"/>
          <p:cNvPicPr>
            <a:picLocks noChangeAspect="1" noChangeArrowheads="1"/>
          </p:cNvPicPr>
          <p:nvPr/>
        </p:nvPicPr>
        <p:blipFill>
          <a:blip r:embed="rId4" cstate="print"/>
          <a:srcRect/>
          <a:stretch>
            <a:fillRect/>
          </a:stretch>
        </p:blipFill>
        <p:spPr bwMode="auto">
          <a:xfrm>
            <a:off x="4102100" y="884238"/>
            <a:ext cx="3886200" cy="2743200"/>
          </a:xfrm>
          <a:prstGeom prst="rect">
            <a:avLst/>
          </a:prstGeom>
          <a:noFill/>
          <a:ln w="9525">
            <a:noFill/>
            <a:miter lim="800000"/>
            <a:headEnd/>
            <a:tailEnd/>
          </a:ln>
        </p:spPr>
      </p:pic>
      <p:pic>
        <p:nvPicPr>
          <p:cNvPr id="12295" name="Picture 9"/>
          <p:cNvPicPr>
            <a:picLocks noChangeAspect="1" noChangeArrowheads="1"/>
          </p:cNvPicPr>
          <p:nvPr/>
        </p:nvPicPr>
        <p:blipFill>
          <a:blip r:embed="rId5" cstate="print"/>
          <a:srcRect/>
          <a:stretch>
            <a:fillRect/>
          </a:stretch>
        </p:blipFill>
        <p:spPr bwMode="auto">
          <a:xfrm>
            <a:off x="4005263" y="3248025"/>
            <a:ext cx="3911600" cy="2911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sz="2800" smtClean="0">
                <a:solidFill>
                  <a:srgbClr val="0000FF"/>
                </a:solidFill>
              </a:rPr>
              <a:t>Optical Atomic “clock” serves as </a:t>
            </a:r>
            <a:br>
              <a:rPr lang="en-US" sz="2800" smtClean="0">
                <a:solidFill>
                  <a:srgbClr val="0000FF"/>
                </a:solidFill>
              </a:rPr>
            </a:br>
            <a:r>
              <a:rPr lang="en-US" sz="2800" b="1" smtClean="0">
                <a:solidFill>
                  <a:srgbClr val="0000FF"/>
                </a:solidFill>
              </a:rPr>
              <a:t>Phase Reference </a:t>
            </a:r>
            <a:r>
              <a:rPr lang="en-US" sz="2800" smtClean="0">
                <a:solidFill>
                  <a:srgbClr val="0000FF"/>
                </a:solidFill>
              </a:rPr>
              <a:t>for Atom Interferometry</a:t>
            </a:r>
          </a:p>
        </p:txBody>
      </p:sp>
      <p:sp>
        <p:nvSpPr>
          <p:cNvPr id="3" name="Content Placeholder 2"/>
          <p:cNvSpPr>
            <a:spLocks noGrp="1"/>
          </p:cNvSpPr>
          <p:nvPr>
            <p:ph idx="1"/>
          </p:nvPr>
        </p:nvSpPr>
        <p:spPr>
          <a:xfrm>
            <a:off x="152400" y="1676400"/>
            <a:ext cx="8991600" cy="4525963"/>
          </a:xfrm>
        </p:spPr>
        <p:txBody>
          <a:bodyPr>
            <a:normAutofit/>
          </a:bodyPr>
          <a:lstStyle/>
          <a:p>
            <a:pPr>
              <a:lnSpc>
                <a:spcPct val="90000"/>
              </a:lnSpc>
            </a:pPr>
            <a:r>
              <a:rPr lang="en-US" sz="2400" smtClean="0"/>
              <a:t>Do </a:t>
            </a:r>
            <a:r>
              <a:rPr lang="en-US" sz="2400" u="sng" smtClean="0"/>
              <a:t>not</a:t>
            </a:r>
            <a:r>
              <a:rPr lang="en-US" sz="2400" smtClean="0"/>
              <a:t> require absolute frequency accuracy nor even reproducibility</a:t>
            </a:r>
          </a:p>
          <a:p>
            <a:pPr>
              <a:lnSpc>
                <a:spcPct val="90000"/>
              </a:lnSpc>
            </a:pPr>
            <a:r>
              <a:rPr lang="en-US" sz="2400" smtClean="0"/>
              <a:t>Do </a:t>
            </a:r>
            <a:r>
              <a:rPr lang="en-US" sz="2400" u="sng" smtClean="0"/>
              <a:t>not</a:t>
            </a:r>
            <a:r>
              <a:rPr lang="en-US" sz="2400" smtClean="0"/>
              <a:t> require operation as a “clock”</a:t>
            </a:r>
          </a:p>
          <a:p>
            <a:pPr>
              <a:lnSpc>
                <a:spcPct val="90000"/>
              </a:lnSpc>
            </a:pPr>
            <a:r>
              <a:rPr lang="en-US" sz="2400" smtClean="0"/>
              <a:t>Do </a:t>
            </a:r>
            <a:r>
              <a:rPr lang="en-US" sz="2400" u="sng" smtClean="0"/>
              <a:t>not</a:t>
            </a:r>
            <a:r>
              <a:rPr lang="en-US" sz="2400" smtClean="0"/>
              <a:t> require continuous measurements </a:t>
            </a:r>
          </a:p>
          <a:p>
            <a:pPr>
              <a:lnSpc>
                <a:spcPct val="90000"/>
              </a:lnSpc>
            </a:pPr>
            <a:r>
              <a:rPr lang="en-US" sz="2400" smtClean="0"/>
              <a:t>Continuous operation could be benefit in some cases and is feasible</a:t>
            </a:r>
          </a:p>
          <a:p>
            <a:pPr lvl="1">
              <a:lnSpc>
                <a:spcPct val="90000"/>
              </a:lnSpc>
            </a:pPr>
            <a:r>
              <a:rPr lang="en-US" sz="2000" smtClean="0"/>
              <a:t>Very short “fountain 1.25 cm for T</a:t>
            </a:r>
            <a:r>
              <a:rPr lang="en-US" sz="2000" baseline="-25000" smtClean="0"/>
              <a:t>ramsey</a:t>
            </a:r>
            <a:r>
              <a:rPr lang="en-US" sz="2000" smtClean="0"/>
              <a:t>= 100 ms; easy on ground</a:t>
            </a:r>
          </a:p>
          <a:p>
            <a:pPr lvl="1">
              <a:lnSpc>
                <a:spcPct val="90000"/>
              </a:lnSpc>
            </a:pPr>
            <a:r>
              <a:rPr lang="en-US" sz="2000" smtClean="0"/>
              <a:t>Interleaved clouds of atoms</a:t>
            </a:r>
          </a:p>
          <a:p>
            <a:pPr lvl="1">
              <a:lnSpc>
                <a:spcPct val="90000"/>
              </a:lnSpc>
            </a:pPr>
            <a:r>
              <a:rPr lang="en-US" sz="2000" smtClean="0"/>
              <a:t>Space operation even easier, atoms don’t fall, near 100% recapture </a:t>
            </a:r>
          </a:p>
          <a:p>
            <a:pPr>
              <a:lnSpc>
                <a:spcPct val="90000"/>
              </a:lnSpc>
            </a:pPr>
            <a:r>
              <a:rPr lang="en-US" sz="2400" smtClean="0"/>
              <a:t>Do require outstanding frequency and phase stability</a:t>
            </a:r>
          </a:p>
          <a:p>
            <a:pPr>
              <a:lnSpc>
                <a:spcPct val="90000"/>
              </a:lnSpc>
            </a:pPr>
            <a:r>
              <a:rPr lang="en-US" sz="2400" smtClean="0"/>
              <a:t>Do want synchronization with Atom Interferometry pulses</a:t>
            </a:r>
          </a:p>
          <a:p>
            <a:pPr lvl="1">
              <a:lnSpc>
                <a:spcPct val="90000"/>
              </a:lnSpc>
            </a:pPr>
            <a:r>
              <a:rPr lang="en-US" sz="2000" smtClean="0"/>
              <a:t>Then laser frequency noise can be removed, dead time not an issue</a:t>
            </a:r>
          </a:p>
          <a:p>
            <a:pPr lvl="1">
              <a:lnSpc>
                <a:spcPct val="90000"/>
              </a:lnSpc>
            </a:pPr>
            <a:r>
              <a:rPr lang="en-US" sz="2000" smtClean="0"/>
              <a:t>Optical cavity thermal noise will </a:t>
            </a:r>
            <a:r>
              <a:rPr lang="en-US" sz="2000" u="sng" smtClean="0"/>
              <a:t>not</a:t>
            </a:r>
            <a:r>
              <a:rPr lang="en-US" sz="2000" smtClean="0"/>
              <a:t> limit performance</a:t>
            </a:r>
          </a:p>
          <a:p>
            <a:pPr>
              <a:lnSpc>
                <a:spcPct val="90000"/>
              </a:lnSpc>
            </a:pPr>
            <a:r>
              <a:rPr lang="en-US" sz="2400" smtClean="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ChangeArrowheads="1"/>
          </p:cNvSpPr>
          <p:nvPr/>
        </p:nvSpPr>
        <p:spPr bwMode="auto">
          <a:xfrm>
            <a:off x="228600" y="276225"/>
            <a:ext cx="8428038" cy="3570288"/>
          </a:xfrm>
          <a:prstGeom prst="rect">
            <a:avLst/>
          </a:prstGeom>
          <a:noFill/>
          <a:ln w="9525">
            <a:noFill/>
            <a:miter lim="800000"/>
            <a:headEnd/>
            <a:tailEnd/>
          </a:ln>
        </p:spPr>
        <p:txBody>
          <a:bodyPr>
            <a:spAutoFit/>
          </a:bodyPr>
          <a:lstStyle/>
          <a:p>
            <a:pPr algn="ctr"/>
            <a:r>
              <a:rPr lang="en-US" sz="1200" b="1">
                <a:latin typeface="Times New Roman" pitchFamily="18" charset="0"/>
                <a:cs typeface="Times New Roman" pitchFamily="18" charset="0"/>
              </a:rPr>
              <a:t> </a:t>
            </a:r>
            <a:endParaRPr lang="en-US" sz="1200">
              <a:latin typeface="Times New Roman" pitchFamily="18" charset="0"/>
              <a:cs typeface="Times New Roman" pitchFamily="18" charset="0"/>
            </a:endParaRPr>
          </a:p>
          <a:p>
            <a:pPr algn="ctr" eaLnBrk="0" hangingPunct="0"/>
            <a:r>
              <a:rPr lang="en-US" sz="1200" b="1">
                <a:latin typeface="Times New Roman" pitchFamily="18" charset="0"/>
                <a:cs typeface="Times New Roman" pitchFamily="18" charset="0"/>
              </a:rPr>
              <a:t> </a:t>
            </a:r>
            <a:r>
              <a:rPr lang="en-US" sz="2200" b="1">
                <a:latin typeface="Times New Roman" pitchFamily="18" charset="0"/>
                <a:cs typeface="Times New Roman" pitchFamily="18" charset="0"/>
              </a:rPr>
              <a:t>Cold Atom Optical Clocks</a:t>
            </a:r>
            <a:endParaRPr lang="en-US" sz="1200">
              <a:latin typeface="Times New Roman" pitchFamily="18" charset="0"/>
              <a:cs typeface="Times New Roman" pitchFamily="18" charset="0"/>
            </a:endParaRPr>
          </a:p>
          <a:p>
            <a:pPr algn="ctr" eaLnBrk="0" hangingPunct="0"/>
            <a:r>
              <a:rPr lang="en-US" sz="1200" b="1">
                <a:latin typeface="Times New Roman" pitchFamily="18" charset="0"/>
                <a:cs typeface="Times New Roman" pitchFamily="18" charset="0"/>
              </a:rPr>
              <a:t> </a:t>
            </a:r>
            <a:endParaRPr lang="en-US" sz="1200">
              <a:latin typeface="Times New Roman" pitchFamily="18" charset="0"/>
              <a:cs typeface="Times New Roman" pitchFamily="18" charset="0"/>
            </a:endParaRPr>
          </a:p>
          <a:p>
            <a:pPr lvl="2" eaLnBrk="0" hangingPunct="0"/>
            <a:r>
              <a:rPr lang="en-US" sz="2000">
                <a:latin typeface="Times New Roman" pitchFamily="18" charset="0"/>
                <a:cs typeface="Times New Roman" pitchFamily="18" charset="0"/>
              </a:rPr>
              <a:t>Atomic fractional frequency instability:  (Allan deviation)</a:t>
            </a:r>
            <a:endParaRPr lang="en-US" sz="1600">
              <a:latin typeface="Times New Roman" pitchFamily="18" charset="0"/>
              <a:cs typeface="Times New Roman" pitchFamily="18" charset="0"/>
            </a:endParaRPr>
          </a:p>
          <a:p>
            <a:pPr lvl="2" eaLnBrk="0" hangingPunct="0"/>
            <a:endParaRPr lang="en-US" sz="1200">
              <a:latin typeface="Times New Roman" pitchFamily="18" charset="0"/>
              <a:cs typeface="Times New Roman" pitchFamily="18" charset="0"/>
            </a:endParaRPr>
          </a:p>
          <a:p>
            <a:pPr lvl="2" eaLnBrk="0" hangingPunct="0"/>
            <a:endParaRPr lang="en-US" sz="1200">
              <a:latin typeface="Times New Roman" pitchFamily="18" charset="0"/>
              <a:cs typeface="Times New Roman" pitchFamily="18" charset="0"/>
            </a:endParaRPr>
          </a:p>
          <a:p>
            <a:pPr lvl="2" algn="ctr" eaLnBrk="0" hangingPunct="0"/>
            <a:r>
              <a:rPr lang="en-US" sz="1200" b="1">
                <a:latin typeface="Times New Roman" pitchFamily="18" charset="0"/>
                <a:cs typeface="Times New Roman" pitchFamily="18" charset="0"/>
              </a:rPr>
              <a:t> </a:t>
            </a:r>
            <a:endParaRPr lang="en-US" sz="1200">
              <a:latin typeface="Times New Roman" pitchFamily="18" charset="0"/>
              <a:cs typeface="Times New Roman" pitchFamily="18" charset="0"/>
            </a:endParaRPr>
          </a:p>
          <a:p>
            <a:pPr lvl="2" algn="ctr" eaLnBrk="0" hangingPunct="0"/>
            <a:r>
              <a:rPr lang="en-US" sz="1200" b="1">
                <a:latin typeface="Times New Roman" pitchFamily="18" charset="0"/>
                <a:cs typeface="Times New Roman" pitchFamily="18" charset="0"/>
              </a:rPr>
              <a:t> </a:t>
            </a:r>
            <a:endParaRPr lang="en-US" sz="1200">
              <a:latin typeface="Times New Roman" pitchFamily="18" charset="0"/>
              <a:cs typeface="Times New Roman" pitchFamily="18" charset="0"/>
            </a:endParaRPr>
          </a:p>
          <a:p>
            <a:pPr lvl="2" eaLnBrk="0" hangingPunct="0"/>
            <a:endParaRPr lang="en-US" sz="1600">
              <a:latin typeface="Times New Roman" pitchFamily="18" charset="0"/>
              <a:cs typeface="Times New Roman" pitchFamily="18" charset="0"/>
            </a:endParaRPr>
          </a:p>
          <a:p>
            <a:pPr lvl="2" eaLnBrk="0" hangingPunct="0"/>
            <a:endParaRPr lang="en-US" sz="1600">
              <a:latin typeface="Times New Roman" pitchFamily="18" charset="0"/>
              <a:cs typeface="Times New Roman" pitchFamily="18" charset="0"/>
            </a:endParaRPr>
          </a:p>
          <a:p>
            <a:pPr lvl="2" eaLnBrk="0" hangingPunct="0"/>
            <a:r>
              <a:rPr lang="en-US" sz="1600">
                <a:latin typeface="Times New Roman" pitchFamily="18" charset="0"/>
                <a:cs typeface="Times New Roman" pitchFamily="18" charset="0"/>
              </a:rPr>
              <a:t>T</a:t>
            </a:r>
            <a:r>
              <a:rPr lang="en-US" sz="1600" baseline="-30000">
                <a:latin typeface="Times New Roman" pitchFamily="18" charset="0"/>
                <a:cs typeface="Times New Roman" pitchFamily="18" charset="0"/>
              </a:rPr>
              <a:t>cycle</a:t>
            </a:r>
            <a:r>
              <a:rPr lang="en-US" sz="1600">
                <a:latin typeface="Times New Roman" pitchFamily="18" charset="0"/>
                <a:cs typeface="Times New Roman" pitchFamily="18" charset="0"/>
              </a:rPr>
              <a:t>= time to measure both sides of atomic resonance</a:t>
            </a:r>
          </a:p>
          <a:p>
            <a:pPr lvl="2" eaLnBrk="0" hangingPunct="0"/>
            <a:r>
              <a:rPr lang="en-US" sz="1600">
                <a:latin typeface="Times New Roman" pitchFamily="18" charset="0"/>
                <a:cs typeface="Times New Roman" pitchFamily="18" charset="0"/>
              </a:rPr>
              <a:t>T</a:t>
            </a:r>
            <a:r>
              <a:rPr lang="en-US" sz="1600" baseline="-25000">
                <a:latin typeface="Times New Roman" pitchFamily="18" charset="0"/>
                <a:cs typeface="Times New Roman" pitchFamily="18" charset="0"/>
              </a:rPr>
              <a:t>Ramsey</a:t>
            </a:r>
            <a:r>
              <a:rPr lang="en-US" sz="1600">
                <a:latin typeface="Times New Roman" pitchFamily="18" charset="0"/>
                <a:cs typeface="Times New Roman" pitchFamily="18" charset="0"/>
              </a:rPr>
              <a:t>= Ramsey interrogation time </a:t>
            </a:r>
            <a:endParaRPr lang="en-US" sz="1200">
              <a:latin typeface="Times New Roman" pitchFamily="18" charset="0"/>
              <a:cs typeface="Times New Roman" pitchFamily="18" charset="0"/>
            </a:endParaRPr>
          </a:p>
          <a:p>
            <a:pPr lvl="2" eaLnBrk="0" hangingPunct="0"/>
            <a:r>
              <a:rPr lang="en-US" sz="1600">
                <a:latin typeface="Times New Roman" pitchFamily="18" charset="0"/>
                <a:cs typeface="Times New Roman" pitchFamily="18" charset="0"/>
              </a:rPr>
              <a:t>Q</a:t>
            </a:r>
            <a:r>
              <a:rPr lang="en-US" sz="1600" b="1">
                <a:latin typeface="Times New Roman" pitchFamily="18" charset="0"/>
                <a:cs typeface="Times New Roman" pitchFamily="18" charset="0"/>
              </a:rPr>
              <a:t>  =</a:t>
            </a:r>
            <a:r>
              <a:rPr lang="en-US" sz="1600">
                <a:latin typeface="Times New Roman" pitchFamily="18" charset="0"/>
                <a:cs typeface="Times New Roman" pitchFamily="18" charset="0"/>
              </a:rPr>
              <a:t>  line quality factor = </a:t>
            </a:r>
            <a:r>
              <a:rPr lang="en-US" sz="1600">
                <a:latin typeface="Times New Roman" pitchFamily="18" charset="0"/>
                <a:cs typeface="Times New Roman" pitchFamily="18" charset="0"/>
                <a:sym typeface="Symbol" pitchFamily="18" charset="2"/>
              </a:rPr>
              <a:t>/</a:t>
            </a:r>
            <a:r>
              <a:rPr lang="en-US" sz="1600">
                <a:latin typeface="Times New Roman" pitchFamily="18" charset="0"/>
                <a:cs typeface="Times New Roman" pitchFamily="18" charset="0"/>
              </a:rPr>
              <a:t>       	 C = fringe contrast </a:t>
            </a:r>
            <a:endParaRPr lang="en-US" sz="1200">
              <a:latin typeface="Times New Roman" pitchFamily="18" charset="0"/>
              <a:cs typeface="Times New Roman" pitchFamily="18" charset="0"/>
            </a:endParaRPr>
          </a:p>
          <a:p>
            <a:pPr lvl="2" eaLnBrk="0" hangingPunct="0"/>
            <a:r>
              <a:rPr lang="en-US" sz="1600">
                <a:latin typeface="Times New Roman" pitchFamily="18" charset="0"/>
                <a:cs typeface="Times New Roman" pitchFamily="18" charset="0"/>
                <a:sym typeface="Symbol" pitchFamily="18" charset="2"/>
              </a:rPr>
              <a:t></a:t>
            </a:r>
            <a:r>
              <a:rPr lang="en-US" sz="1600">
                <a:latin typeface="Times New Roman" pitchFamily="18" charset="0"/>
                <a:cs typeface="Times New Roman" pitchFamily="18" charset="0"/>
              </a:rPr>
              <a:t>  </a:t>
            </a:r>
            <a:r>
              <a:rPr lang="en-US" sz="1600">
                <a:latin typeface="Times New Roman" pitchFamily="18" charset="0"/>
                <a:cs typeface="Times New Roman" pitchFamily="18" charset="0"/>
                <a:sym typeface="Symbol" pitchFamily="18" charset="2"/>
              </a:rPr>
              <a:t>= averaging time				N</a:t>
            </a:r>
            <a:r>
              <a:rPr lang="en-US" sz="1600" baseline="-30000">
                <a:latin typeface="Times New Roman" pitchFamily="18" charset="0"/>
                <a:cs typeface="Times New Roman" pitchFamily="18" charset="0"/>
                <a:sym typeface="Symbol" pitchFamily="18" charset="2"/>
              </a:rPr>
              <a:t>atom</a:t>
            </a:r>
            <a:r>
              <a:rPr lang="en-US" sz="1600">
                <a:latin typeface="Times New Roman" pitchFamily="18" charset="0"/>
                <a:cs typeface="Times New Roman" pitchFamily="18" charset="0"/>
                <a:sym typeface="Symbol" pitchFamily="18" charset="2"/>
              </a:rPr>
              <a:t>= # of atoms detected in T</a:t>
            </a:r>
            <a:r>
              <a:rPr lang="en-US" sz="1600" baseline="-30000">
                <a:latin typeface="Times New Roman" pitchFamily="18" charset="0"/>
                <a:cs typeface="Times New Roman" pitchFamily="18" charset="0"/>
                <a:sym typeface="Symbol" pitchFamily="18" charset="2"/>
              </a:rPr>
              <a:t>cycle</a:t>
            </a:r>
            <a:endParaRPr lang="en-US" sz="1200">
              <a:latin typeface="Times New Roman" pitchFamily="18" charset="0"/>
              <a:cs typeface="Times New Roman" pitchFamily="18" charset="0"/>
              <a:sym typeface="Symbol" pitchFamily="18" charset="2"/>
            </a:endParaRPr>
          </a:p>
          <a:p>
            <a:pPr lvl="2" eaLnBrk="0" hangingPunct="0"/>
            <a:endParaRPr lang="en-US" sz="1600">
              <a:latin typeface="Times New Roman" pitchFamily="18" charset="0"/>
              <a:cs typeface="Times New Roman" pitchFamily="18" charset="0"/>
              <a:sym typeface="Symbol" pitchFamily="18" charset="2"/>
            </a:endParaRPr>
          </a:p>
        </p:txBody>
      </p:sp>
      <p:graphicFrame>
        <p:nvGraphicFramePr>
          <p:cNvPr id="15362" name="Object 2"/>
          <p:cNvGraphicFramePr>
            <a:graphicFrameLocks noChangeAspect="1"/>
          </p:cNvGraphicFramePr>
          <p:nvPr/>
        </p:nvGraphicFramePr>
        <p:xfrm>
          <a:off x="1981200" y="1384300"/>
          <a:ext cx="4833938" cy="1030288"/>
        </p:xfrm>
        <a:graphic>
          <a:graphicData uri="http://schemas.openxmlformats.org/presentationml/2006/ole">
            <p:oleObj spid="_x0000_s18434" name="Equation" r:id="rId3" imgW="2641320" imgH="507960" progId="">
              <p:embed/>
            </p:oleObj>
          </a:graphicData>
        </a:graphic>
      </p:graphicFrame>
      <p:sp>
        <p:nvSpPr>
          <p:cNvPr id="15364" name="Rectangle 5"/>
          <p:cNvSpPr>
            <a:spLocks noChangeArrowheads="1"/>
          </p:cNvSpPr>
          <p:nvPr/>
        </p:nvSpPr>
        <p:spPr bwMode="auto">
          <a:xfrm>
            <a:off x="990600" y="3657600"/>
            <a:ext cx="6702425" cy="2832100"/>
          </a:xfrm>
          <a:prstGeom prst="rect">
            <a:avLst/>
          </a:prstGeom>
          <a:noFill/>
          <a:ln w="9525">
            <a:solidFill>
              <a:srgbClr val="800000"/>
            </a:solidFill>
            <a:miter lim="800000"/>
            <a:headEnd/>
            <a:tailEnd/>
          </a:ln>
        </p:spPr>
        <p:txBody>
          <a:bodyPr>
            <a:spAutoFit/>
          </a:bodyPr>
          <a:lstStyle/>
          <a:p>
            <a:pPr lvl="2"/>
            <a:r>
              <a:rPr lang="en-US" sz="1200">
                <a:latin typeface="Times New Roman" pitchFamily="18" charset="0"/>
                <a:cs typeface="Times New Roman" pitchFamily="18" charset="0"/>
              </a:rPr>
              <a:t> </a:t>
            </a:r>
          </a:p>
          <a:p>
            <a:pPr lvl="1"/>
            <a:r>
              <a:rPr lang="en-US" sz="1600">
                <a:latin typeface="Times New Roman" pitchFamily="18" charset="0"/>
                <a:cs typeface="Times New Roman" pitchFamily="18" charset="0"/>
              </a:rPr>
              <a:t>For example: atomic stability feasible </a:t>
            </a:r>
            <a:r>
              <a:rPr lang="en-US" sz="1600" u="sng">
                <a:latin typeface="Times New Roman" pitchFamily="18" charset="0"/>
                <a:cs typeface="Times New Roman" pitchFamily="18" charset="0"/>
              </a:rPr>
              <a:t>w/   </a:t>
            </a:r>
            <a:r>
              <a:rPr lang="en-US" sz="1600" b="1" u="sng">
                <a:latin typeface="Times New Roman" pitchFamily="18" charset="0"/>
                <a:cs typeface="Times New Roman" pitchFamily="18" charset="0"/>
              </a:rPr>
              <a:t>Ytterbium  (Sr, …)</a:t>
            </a:r>
            <a:endParaRPr lang="en-US" sz="1200" b="1">
              <a:latin typeface="Times New Roman" pitchFamily="18" charset="0"/>
              <a:cs typeface="Times New Roman" pitchFamily="18" charset="0"/>
            </a:endParaRPr>
          </a:p>
          <a:p>
            <a:pPr lvl="2" eaLnBrk="0" hangingPunct="0"/>
            <a:r>
              <a:rPr lang="en-US" sz="1600">
                <a:solidFill>
                  <a:srgbClr val="CC0000"/>
                </a:solidFill>
                <a:latin typeface="Times New Roman" pitchFamily="18" charset="0"/>
                <a:cs typeface="Times New Roman" pitchFamily="18" charset="0"/>
              </a:rPr>
              <a:t>                                                                                                </a:t>
            </a:r>
          </a:p>
          <a:p>
            <a:pPr lvl="2" eaLnBrk="0" hangingPunct="0"/>
            <a:r>
              <a:rPr lang="en-US" sz="1600">
                <a:latin typeface="Times New Roman" pitchFamily="18" charset="0"/>
                <a:cs typeface="Times New Roman" pitchFamily="18" charset="0"/>
                <a:sym typeface="Symbol" pitchFamily="18" charset="2"/>
              </a:rPr>
              <a:t></a:t>
            </a:r>
            <a:r>
              <a:rPr lang="en-US" sz="1600">
                <a:latin typeface="Times New Roman" pitchFamily="18" charset="0"/>
                <a:cs typeface="Times New Roman" pitchFamily="18" charset="0"/>
              </a:rPr>
              <a:t> =  556 nm,</a:t>
            </a:r>
            <a:r>
              <a:rPr lang="en-US" sz="1600">
                <a:latin typeface="Times New Roman" pitchFamily="18" charset="0"/>
                <a:cs typeface="Times New Roman" pitchFamily="18" charset="0"/>
                <a:sym typeface="Symbol" pitchFamily="18" charset="2"/>
              </a:rPr>
              <a:t>  519 THz   clock transition</a:t>
            </a:r>
            <a:r>
              <a:rPr lang="en-US" sz="1600">
                <a:solidFill>
                  <a:srgbClr val="CC0000"/>
                </a:solidFill>
                <a:latin typeface="Times New Roman" pitchFamily="18" charset="0"/>
                <a:cs typeface="Times New Roman" pitchFamily="18" charset="0"/>
                <a:sym typeface="Symbol" pitchFamily="18" charset="2"/>
              </a:rPr>
              <a:t>                           </a:t>
            </a:r>
          </a:p>
          <a:p>
            <a:pPr lvl="2" eaLnBrk="0" hangingPunct="0"/>
            <a:r>
              <a:rPr lang="en-US" sz="1600">
                <a:latin typeface="Times New Roman" pitchFamily="18" charset="0"/>
                <a:cs typeface="Times New Roman" pitchFamily="18" charset="0"/>
                <a:sym typeface="Symbol" pitchFamily="18" charset="2"/>
              </a:rPr>
              <a:t></a:t>
            </a:r>
            <a:r>
              <a:rPr lang="en-US" sz="1600">
                <a:latin typeface="Times New Roman" pitchFamily="18" charset="0"/>
                <a:cs typeface="Times New Roman" pitchFamily="18" charset="0"/>
              </a:rPr>
              <a:t> = 1/(2T</a:t>
            </a:r>
            <a:r>
              <a:rPr lang="en-US" sz="1600" baseline="-25000">
                <a:latin typeface="Times New Roman" pitchFamily="18" charset="0"/>
                <a:cs typeface="Times New Roman" pitchFamily="18" charset="0"/>
              </a:rPr>
              <a:t>Ramsey</a:t>
            </a:r>
            <a:r>
              <a:rPr lang="en-US" sz="1600">
                <a:latin typeface="Times New Roman" pitchFamily="18" charset="0"/>
                <a:cs typeface="Times New Roman" pitchFamily="18" charset="0"/>
              </a:rPr>
              <a:t>)  = 5 Hz   ,  T</a:t>
            </a:r>
            <a:r>
              <a:rPr lang="en-US" sz="1600" baseline="-25000">
                <a:latin typeface="Times New Roman" pitchFamily="18" charset="0"/>
                <a:cs typeface="Times New Roman" pitchFamily="18" charset="0"/>
              </a:rPr>
              <a:t>Ramsey </a:t>
            </a:r>
            <a:r>
              <a:rPr lang="en-US" sz="1600">
                <a:latin typeface="Times New Roman" pitchFamily="18" charset="0"/>
                <a:cs typeface="Times New Roman" pitchFamily="18" charset="0"/>
              </a:rPr>
              <a:t>=100 ms</a:t>
            </a:r>
            <a:r>
              <a:rPr lang="en-US" sz="1600">
                <a:latin typeface="Times New Roman" pitchFamily="18" charset="0"/>
                <a:cs typeface="Times New Roman" pitchFamily="18" charset="0"/>
                <a:sym typeface="Symbol" pitchFamily="18" charset="2"/>
              </a:rPr>
              <a:t>	</a:t>
            </a:r>
          </a:p>
          <a:p>
            <a:pPr lvl="2" eaLnBrk="0" hangingPunct="0"/>
            <a:r>
              <a:rPr lang="en-US" sz="1600">
                <a:latin typeface="Times New Roman" pitchFamily="18" charset="0"/>
                <a:cs typeface="Times New Roman" pitchFamily="18" charset="0"/>
                <a:sym typeface="Symbol" pitchFamily="18" charset="2"/>
              </a:rPr>
              <a:t>C = 30 %</a:t>
            </a:r>
            <a:endParaRPr lang="en-US" sz="1200">
              <a:latin typeface="Times New Roman" pitchFamily="18" charset="0"/>
              <a:cs typeface="Times New Roman" pitchFamily="18" charset="0"/>
              <a:sym typeface="Symbol" pitchFamily="18" charset="2"/>
            </a:endParaRPr>
          </a:p>
          <a:p>
            <a:pPr lvl="2" eaLnBrk="0" hangingPunct="0"/>
            <a:r>
              <a:rPr lang="en-US" sz="1600">
                <a:latin typeface="Times New Roman" pitchFamily="18" charset="0"/>
                <a:cs typeface="Times New Roman" pitchFamily="18" charset="0"/>
                <a:sym typeface="Symbol" pitchFamily="18" charset="2"/>
              </a:rPr>
              <a:t></a:t>
            </a:r>
            <a:r>
              <a:rPr lang="en-US" sz="1600" baseline="-30000">
                <a:latin typeface="Times New Roman" pitchFamily="18" charset="0"/>
                <a:cs typeface="Times New Roman" pitchFamily="18" charset="0"/>
              </a:rPr>
              <a:t>0</a:t>
            </a:r>
            <a:r>
              <a:rPr lang="en-US" sz="1600">
                <a:latin typeface="Times New Roman" pitchFamily="18" charset="0"/>
                <a:cs typeface="Times New Roman" pitchFamily="18" charset="0"/>
                <a:sym typeface="Symbol" pitchFamily="18" charset="2"/>
              </a:rPr>
              <a:t> =  519 THz					N</a:t>
            </a:r>
            <a:r>
              <a:rPr lang="en-US" sz="1600" baseline="-30000">
                <a:latin typeface="Times New Roman" pitchFamily="18" charset="0"/>
                <a:cs typeface="Times New Roman" pitchFamily="18" charset="0"/>
                <a:sym typeface="Symbol" pitchFamily="18" charset="2"/>
              </a:rPr>
              <a:t>A</a:t>
            </a:r>
            <a:r>
              <a:rPr lang="en-US" sz="1600">
                <a:latin typeface="Times New Roman" pitchFamily="18" charset="0"/>
                <a:cs typeface="Times New Roman" pitchFamily="18" charset="0"/>
                <a:sym typeface="Symbol" pitchFamily="18" charset="2"/>
              </a:rPr>
              <a:t>=10</a:t>
            </a:r>
            <a:r>
              <a:rPr lang="en-US" sz="1600" baseline="30000">
                <a:latin typeface="Times New Roman" pitchFamily="18" charset="0"/>
                <a:cs typeface="Times New Roman" pitchFamily="18" charset="0"/>
                <a:sym typeface="Symbol" pitchFamily="18" charset="2"/>
              </a:rPr>
              <a:t>8</a:t>
            </a:r>
            <a:endParaRPr lang="en-US" sz="1200">
              <a:latin typeface="Times New Roman" pitchFamily="18" charset="0"/>
              <a:cs typeface="Times New Roman" pitchFamily="18" charset="0"/>
              <a:sym typeface="Symbol" pitchFamily="18" charset="2"/>
            </a:endParaRPr>
          </a:p>
          <a:p>
            <a:pPr lvl="2" eaLnBrk="0" hangingPunct="0"/>
            <a:r>
              <a:rPr lang="en-US" b="1">
                <a:latin typeface="Times New Roman" pitchFamily="18" charset="0"/>
                <a:cs typeface="Times New Roman" pitchFamily="18" charset="0"/>
                <a:sym typeface="Symbol" pitchFamily="18" charset="2"/>
              </a:rPr>
              <a:t></a:t>
            </a:r>
            <a:r>
              <a:rPr lang="en-US" b="1" baseline="-30000">
                <a:latin typeface="Times New Roman" pitchFamily="18" charset="0"/>
                <a:cs typeface="Times New Roman" pitchFamily="18" charset="0"/>
              </a:rPr>
              <a:t>y</a:t>
            </a:r>
            <a:r>
              <a:rPr lang="en-US" b="1">
                <a:latin typeface="Times New Roman" pitchFamily="18" charset="0"/>
                <a:cs typeface="Times New Roman" pitchFamily="18" charset="0"/>
                <a:sym typeface="Symbol" pitchFamily="18" charset="2"/>
              </a:rPr>
              <a:t> = 3x10</a:t>
            </a:r>
            <a:r>
              <a:rPr lang="en-US" b="1" baseline="30000">
                <a:latin typeface="Times New Roman" pitchFamily="18" charset="0"/>
                <a:cs typeface="Times New Roman" pitchFamily="18" charset="0"/>
                <a:sym typeface="Symbol" pitchFamily="18" charset="2"/>
              </a:rPr>
              <a:t>-18</a:t>
            </a:r>
            <a:r>
              <a:rPr lang="en-US" sz="1600" b="1">
                <a:latin typeface="Times New Roman" pitchFamily="18" charset="0"/>
                <a:cs typeface="Times New Roman" pitchFamily="18" charset="0"/>
                <a:sym typeface="Symbol" pitchFamily="18" charset="2"/>
              </a:rPr>
              <a:t>     in  200 ms       </a:t>
            </a:r>
            <a:r>
              <a:rPr lang="en-US" sz="1600">
                <a:latin typeface="Times New Roman" pitchFamily="18" charset="0"/>
                <a:cs typeface="Times New Roman" pitchFamily="18" charset="0"/>
                <a:sym typeface="Symbol" pitchFamily="18" charset="2"/>
              </a:rPr>
              <a:t>		</a:t>
            </a:r>
            <a:endParaRPr lang="en-US" sz="1200">
              <a:latin typeface="Times New Roman" pitchFamily="18" charset="0"/>
              <a:cs typeface="Times New Roman" pitchFamily="18" charset="0"/>
              <a:sym typeface="Symbol" pitchFamily="18" charset="2"/>
            </a:endParaRPr>
          </a:p>
          <a:p>
            <a:pPr lvl="2" eaLnBrk="0" hangingPunct="0"/>
            <a:endParaRPr lang="en-US" sz="1200" b="1">
              <a:latin typeface="Times New Roman" pitchFamily="18" charset="0"/>
              <a:cs typeface="Times New Roman" pitchFamily="18" charset="0"/>
              <a:sym typeface="Symbol" pitchFamily="18" charset="2"/>
            </a:endParaRPr>
          </a:p>
          <a:p>
            <a:pPr lvl="2" eaLnBrk="0" hangingPunct="0"/>
            <a:r>
              <a:rPr lang="en-US" sz="2000" b="1">
                <a:latin typeface="Times New Roman" pitchFamily="18" charset="0"/>
                <a:cs typeface="Times New Roman" pitchFamily="18" charset="0"/>
                <a:sym typeface="Symbol" pitchFamily="18" charset="2"/>
              </a:rPr>
              <a:t></a:t>
            </a:r>
            <a:r>
              <a:rPr lang="en-US" sz="2000" b="1" baseline="-30000">
                <a:latin typeface="Times New Roman" pitchFamily="18" charset="0"/>
                <a:cs typeface="Times New Roman" pitchFamily="18" charset="0"/>
              </a:rPr>
              <a:t>y</a:t>
            </a:r>
            <a:r>
              <a:rPr lang="en-US" sz="2000" b="1">
                <a:latin typeface="Times New Roman" pitchFamily="18" charset="0"/>
                <a:cs typeface="Times New Roman" pitchFamily="18" charset="0"/>
                <a:sym typeface="Symbol" pitchFamily="18" charset="2"/>
              </a:rPr>
              <a:t>(</a:t>
            </a:r>
            <a:r>
              <a:rPr lang="en-US" sz="2000" b="1">
                <a:latin typeface="Times New Roman" pitchFamily="18" charset="0"/>
                <a:cs typeface="Times New Roman" pitchFamily="18" charset="0"/>
              </a:rPr>
              <a:t>) = 1x10</a:t>
            </a:r>
            <a:r>
              <a:rPr lang="en-US" sz="2000" b="1" baseline="30000">
                <a:latin typeface="Times New Roman" pitchFamily="18" charset="0"/>
                <a:cs typeface="Times New Roman" pitchFamily="18" charset="0"/>
                <a:sym typeface="Symbol" pitchFamily="18" charset="2"/>
              </a:rPr>
              <a:t>-18</a:t>
            </a:r>
            <a:r>
              <a:rPr lang="en-US" sz="2000" b="1">
                <a:latin typeface="Times New Roman" pitchFamily="18" charset="0"/>
                <a:cs typeface="Times New Roman" pitchFamily="18" charset="0"/>
                <a:sym typeface="Symbol" pitchFamily="18" charset="2"/>
              </a:rPr>
              <a:t> </a:t>
            </a:r>
            <a:r>
              <a:rPr lang="en-US" sz="2000" b="1" baseline="30000">
                <a:latin typeface="Times New Roman" pitchFamily="18" charset="0"/>
                <a:cs typeface="Times New Roman" pitchFamily="18" charset="0"/>
              </a:rPr>
              <a:t>-1/2</a:t>
            </a:r>
            <a:r>
              <a:rPr lang="en-US" sz="2000" b="1">
                <a:latin typeface="Times New Roman" pitchFamily="18" charset="0"/>
                <a:cs typeface="Times New Roman" pitchFamily="18" charset="0"/>
                <a:sym typeface="Symbol" pitchFamily="18" charset="2"/>
              </a:rPr>
              <a:t>    </a:t>
            </a:r>
            <a:r>
              <a:rPr lang="en-US" sz="1400" b="1">
                <a:solidFill>
                  <a:srgbClr val="CC0000"/>
                </a:solidFill>
                <a:latin typeface="Times New Roman" pitchFamily="18" charset="0"/>
                <a:cs typeface="Times New Roman" pitchFamily="18" charset="0"/>
                <a:sym typeface="Symbol" pitchFamily="18" charset="2"/>
              </a:rPr>
              <a:t>		</a:t>
            </a:r>
            <a:r>
              <a:rPr lang="en-US" sz="2000">
                <a:latin typeface="Times New Roman" pitchFamily="18" charset="0"/>
                <a:cs typeface="Times New Roman" pitchFamily="18" charset="0"/>
                <a:sym typeface="Symbol" pitchFamily="18" charset="2"/>
              </a:rPr>
              <a:t>   T</a:t>
            </a:r>
            <a:r>
              <a:rPr lang="en-US" sz="2000" baseline="-30000">
                <a:latin typeface="Times New Roman" pitchFamily="18" charset="0"/>
                <a:cs typeface="Times New Roman" pitchFamily="18" charset="0"/>
                <a:sym typeface="Symbol" pitchFamily="18" charset="2"/>
              </a:rPr>
              <a:t>cycle</a:t>
            </a:r>
            <a:r>
              <a:rPr lang="en-US" sz="2000">
                <a:latin typeface="Times New Roman" pitchFamily="18" charset="0"/>
                <a:cs typeface="Times New Roman" pitchFamily="18" charset="0"/>
                <a:sym typeface="Symbol" pitchFamily="18" charset="2"/>
              </a:rPr>
              <a:t> = 4 T</a:t>
            </a:r>
            <a:r>
              <a:rPr lang="en-US" sz="2000" baseline="-30000">
                <a:latin typeface="Times New Roman" pitchFamily="18" charset="0"/>
                <a:cs typeface="Times New Roman" pitchFamily="18" charset="0"/>
                <a:sym typeface="Symbol" pitchFamily="18" charset="2"/>
              </a:rPr>
              <a:t>Ramsey</a:t>
            </a:r>
            <a:r>
              <a:rPr lang="en-US" sz="2000">
                <a:latin typeface="Times New Roman" pitchFamily="18" charset="0"/>
                <a:cs typeface="Times New Roman" pitchFamily="18" charset="0"/>
                <a:sym typeface="Symbol" pitchFamily="18" charset="2"/>
              </a:rPr>
              <a:t>     	</a:t>
            </a:r>
            <a:endParaRPr lang="en-US" sz="1200" b="1">
              <a:latin typeface="Times New Roman" pitchFamily="18" charset="0"/>
              <a:cs typeface="Times New Roman" pitchFamily="18" charset="0"/>
              <a:sym typeface="Symbol" pitchFamily="18" charset="2"/>
            </a:endParaRPr>
          </a:p>
          <a:p>
            <a:pPr indent="457200" eaLnBrk="0" hangingPunct="0"/>
            <a:endParaRPr lang="en-US" sz="2000" b="1">
              <a:latin typeface="Times New Roman" pitchFamily="18" charset="0"/>
              <a:cs typeface="Times New Roman" pitchFamily="18" charset="0"/>
              <a:sym typeface="Symbol" pitchFamily="18" charset="2"/>
            </a:endParaRPr>
          </a:p>
        </p:txBody>
      </p:sp>
      <p:sp>
        <p:nvSpPr>
          <p:cNvPr id="15365" name="Text Box 7"/>
          <p:cNvSpPr txBox="1">
            <a:spLocks noChangeArrowheads="1"/>
          </p:cNvSpPr>
          <p:nvPr/>
        </p:nvSpPr>
        <p:spPr bwMode="auto">
          <a:xfrm>
            <a:off x="1447800" y="6394450"/>
            <a:ext cx="3422650" cy="306388"/>
          </a:xfrm>
          <a:prstGeom prst="rect">
            <a:avLst/>
          </a:prstGeom>
          <a:noFill/>
          <a:ln w="9525">
            <a:noFill/>
            <a:miter lim="800000"/>
            <a:headEnd/>
            <a:tailEnd/>
          </a:ln>
        </p:spPr>
        <p:txBody>
          <a:bodyPr>
            <a:spAutoFit/>
          </a:bodyPr>
          <a:lstStyle/>
          <a:p>
            <a:pPr>
              <a:spcBef>
                <a:spcPct val="50000"/>
              </a:spcBef>
            </a:pPr>
            <a:r>
              <a:rPr lang="en-US" sz="1400">
                <a:latin typeface="Calibri" pitchFamily="34" charset="0"/>
              </a:rPr>
              <a:t>Hollberg et al. IEEE, JQE 37 (2001)</a:t>
            </a:r>
          </a:p>
        </p:txBody>
      </p:sp>
      <p:sp>
        <p:nvSpPr>
          <p:cNvPr id="15366" name="TextBox 8"/>
          <p:cNvSpPr txBox="1">
            <a:spLocks noChangeArrowheads="1"/>
          </p:cNvSpPr>
          <p:nvPr/>
        </p:nvSpPr>
        <p:spPr bwMode="auto">
          <a:xfrm>
            <a:off x="6629400" y="461963"/>
            <a:ext cx="2514600" cy="922337"/>
          </a:xfrm>
          <a:prstGeom prst="rect">
            <a:avLst/>
          </a:prstGeom>
          <a:noFill/>
          <a:ln w="9525">
            <a:noFill/>
            <a:miter lim="800000"/>
            <a:headEnd/>
            <a:tailEnd/>
          </a:ln>
        </p:spPr>
        <p:txBody>
          <a:bodyPr>
            <a:spAutoFit/>
          </a:bodyPr>
          <a:lstStyle/>
          <a:p>
            <a:r>
              <a:rPr lang="en-US" b="1">
                <a:latin typeface="Times New Roman" pitchFamily="18" charset="0"/>
                <a:cs typeface="Times New Roman" pitchFamily="18" charset="0"/>
                <a:sym typeface="Symbol" pitchFamily="18" charset="2"/>
              </a:rPr>
              <a:t></a:t>
            </a:r>
            <a:r>
              <a:rPr lang="en-US" b="1" baseline="-30000">
                <a:latin typeface="Times New Roman" pitchFamily="18" charset="0"/>
                <a:cs typeface="Times New Roman" pitchFamily="18" charset="0"/>
              </a:rPr>
              <a:t>y</a:t>
            </a:r>
            <a:r>
              <a:rPr lang="en-US" b="1">
                <a:latin typeface="Times New Roman" pitchFamily="18" charset="0"/>
                <a:cs typeface="Times New Roman" pitchFamily="18" charset="0"/>
                <a:sym typeface="Symbol" pitchFamily="18" charset="2"/>
              </a:rPr>
              <a:t>(</a:t>
            </a:r>
            <a:r>
              <a:rPr lang="en-US" b="1">
                <a:latin typeface="Times New Roman" pitchFamily="18" charset="0"/>
                <a:cs typeface="Times New Roman" pitchFamily="18" charset="0"/>
              </a:rPr>
              <a:t>) = 1x10</a:t>
            </a:r>
            <a:r>
              <a:rPr lang="en-US" b="1" baseline="30000">
                <a:latin typeface="Times New Roman" pitchFamily="18" charset="0"/>
                <a:cs typeface="Times New Roman" pitchFamily="18" charset="0"/>
                <a:sym typeface="Symbol" pitchFamily="18" charset="2"/>
              </a:rPr>
              <a:t>-19</a:t>
            </a:r>
            <a:r>
              <a:rPr lang="en-US" b="1">
                <a:latin typeface="Times New Roman" pitchFamily="18" charset="0"/>
                <a:cs typeface="Times New Roman" pitchFamily="18" charset="0"/>
                <a:sym typeface="Symbol" pitchFamily="18" charset="2"/>
              </a:rPr>
              <a:t> </a:t>
            </a:r>
            <a:r>
              <a:rPr lang="en-US" b="1" baseline="30000">
                <a:latin typeface="Times New Roman" pitchFamily="18" charset="0"/>
                <a:cs typeface="Times New Roman" pitchFamily="18" charset="0"/>
              </a:rPr>
              <a:t>-1/2 </a:t>
            </a:r>
            <a:r>
              <a:rPr lang="en-US" b="1">
                <a:latin typeface="Times New Roman" pitchFamily="18" charset="0"/>
                <a:cs typeface="Times New Roman" pitchFamily="18" charset="0"/>
              </a:rPr>
              <a:t> ?</a:t>
            </a:r>
          </a:p>
          <a:p>
            <a:endParaRPr lang="en-US" b="1">
              <a:latin typeface="Times New Roman" pitchFamily="18" charset="0"/>
              <a:cs typeface="Times New Roman" pitchFamily="18" charset="0"/>
              <a:sym typeface="Symbol" pitchFamily="18" charset="2"/>
            </a:endParaRPr>
          </a:p>
          <a:p>
            <a:r>
              <a:rPr lang="en-US" b="1">
                <a:latin typeface="Times New Roman" pitchFamily="18" charset="0"/>
                <a:cs typeface="Times New Roman" pitchFamily="18" charset="0"/>
                <a:sym typeface="Symbol" pitchFamily="18" charset="2"/>
              </a:rPr>
              <a:t> </a:t>
            </a:r>
            <a:endParaRPr lang="en-US">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927225" y="0"/>
            <a:ext cx="4894263" cy="519113"/>
          </a:xfrm>
          <a:prstGeom prst="rect">
            <a:avLst/>
          </a:prstGeom>
          <a:noFill/>
          <a:ln w="9525">
            <a:noFill/>
            <a:miter lim="800000"/>
            <a:headEnd/>
            <a:tailEnd/>
          </a:ln>
        </p:spPr>
        <p:txBody>
          <a:bodyPr wrap="none">
            <a:spAutoFit/>
          </a:bodyPr>
          <a:lstStyle/>
          <a:p>
            <a:r>
              <a:rPr lang="en-US" sz="2800">
                <a:latin typeface="Calibri" pitchFamily="34" charset="0"/>
              </a:rPr>
              <a:t>Ytterbium optical atomic clock</a:t>
            </a:r>
          </a:p>
        </p:txBody>
      </p:sp>
      <p:pic>
        <p:nvPicPr>
          <p:cNvPr id="16387" name="Picture 4" descr="blue MOT"/>
          <p:cNvPicPr>
            <a:picLocks noChangeAspect="1" noChangeArrowheads="1"/>
          </p:cNvPicPr>
          <p:nvPr/>
        </p:nvPicPr>
        <p:blipFill>
          <a:blip r:embed="rId3" cstate="print"/>
          <a:srcRect/>
          <a:stretch>
            <a:fillRect/>
          </a:stretch>
        </p:blipFill>
        <p:spPr bwMode="auto">
          <a:xfrm>
            <a:off x="5289550" y="1311275"/>
            <a:ext cx="3063875" cy="2297113"/>
          </a:xfrm>
          <a:prstGeom prst="rect">
            <a:avLst/>
          </a:prstGeom>
          <a:noFill/>
          <a:ln w="9525">
            <a:noFill/>
            <a:miter lim="800000"/>
            <a:headEnd/>
            <a:tailEnd/>
          </a:ln>
        </p:spPr>
      </p:pic>
      <p:sp>
        <p:nvSpPr>
          <p:cNvPr id="16388" name="Rectangle 5"/>
          <p:cNvSpPr>
            <a:spLocks noChangeArrowheads="1"/>
          </p:cNvSpPr>
          <p:nvPr/>
        </p:nvSpPr>
        <p:spPr bwMode="auto">
          <a:xfrm>
            <a:off x="990600" y="560388"/>
            <a:ext cx="6896100" cy="76200"/>
          </a:xfrm>
          <a:prstGeom prst="rect">
            <a:avLst/>
          </a:prstGeom>
          <a:gradFill rotWithShape="1">
            <a:gsLst>
              <a:gs pos="0">
                <a:srgbClr val="0000FF"/>
              </a:gs>
              <a:gs pos="100000">
                <a:srgbClr val="339933"/>
              </a:gs>
            </a:gsLst>
            <a:lin ang="0" scaled="1"/>
          </a:gradFill>
          <a:ln w="9525">
            <a:noFill/>
            <a:miter lim="800000"/>
            <a:headEnd/>
            <a:tailEnd/>
          </a:ln>
        </p:spPr>
        <p:txBody>
          <a:bodyPr wrap="none" anchor="ctr"/>
          <a:lstStyle/>
          <a:p>
            <a:endParaRPr lang="en-US">
              <a:latin typeface="Calibri" pitchFamily="34" charset="0"/>
            </a:endParaRPr>
          </a:p>
        </p:txBody>
      </p:sp>
      <p:sp>
        <p:nvSpPr>
          <p:cNvPr id="16389" name="Line 6"/>
          <p:cNvSpPr>
            <a:spLocks noChangeShapeType="1"/>
          </p:cNvSpPr>
          <p:nvPr/>
        </p:nvSpPr>
        <p:spPr bwMode="auto">
          <a:xfrm>
            <a:off x="477838" y="6065838"/>
            <a:ext cx="360362" cy="0"/>
          </a:xfrm>
          <a:prstGeom prst="line">
            <a:avLst/>
          </a:prstGeom>
          <a:noFill/>
          <a:ln w="38100">
            <a:solidFill>
              <a:schemeClr val="tx1"/>
            </a:solidFill>
            <a:round/>
            <a:headEnd/>
            <a:tailEnd/>
          </a:ln>
        </p:spPr>
        <p:txBody>
          <a:bodyPr/>
          <a:lstStyle/>
          <a:p>
            <a:endParaRPr lang="en-US"/>
          </a:p>
        </p:txBody>
      </p:sp>
      <p:sp>
        <p:nvSpPr>
          <p:cNvPr id="16390" name="Line 7"/>
          <p:cNvSpPr>
            <a:spLocks noChangeShapeType="1"/>
          </p:cNvSpPr>
          <p:nvPr/>
        </p:nvSpPr>
        <p:spPr bwMode="auto">
          <a:xfrm>
            <a:off x="1192213" y="2570163"/>
            <a:ext cx="215900" cy="0"/>
          </a:xfrm>
          <a:prstGeom prst="line">
            <a:avLst/>
          </a:prstGeom>
          <a:noFill/>
          <a:ln w="38100">
            <a:solidFill>
              <a:schemeClr val="tx1"/>
            </a:solidFill>
            <a:round/>
            <a:headEnd/>
            <a:tailEnd/>
          </a:ln>
        </p:spPr>
        <p:txBody>
          <a:bodyPr/>
          <a:lstStyle/>
          <a:p>
            <a:endParaRPr lang="en-US"/>
          </a:p>
        </p:txBody>
      </p:sp>
      <p:sp>
        <p:nvSpPr>
          <p:cNvPr id="16391" name="Line 8"/>
          <p:cNvSpPr>
            <a:spLocks noChangeShapeType="1"/>
          </p:cNvSpPr>
          <p:nvPr/>
        </p:nvSpPr>
        <p:spPr bwMode="auto">
          <a:xfrm>
            <a:off x="2947988" y="3722688"/>
            <a:ext cx="215900" cy="0"/>
          </a:xfrm>
          <a:prstGeom prst="line">
            <a:avLst/>
          </a:prstGeom>
          <a:noFill/>
          <a:ln w="38100">
            <a:solidFill>
              <a:schemeClr val="tx1"/>
            </a:solidFill>
            <a:round/>
            <a:headEnd/>
            <a:tailEnd/>
          </a:ln>
        </p:spPr>
        <p:txBody>
          <a:bodyPr/>
          <a:lstStyle/>
          <a:p>
            <a:endParaRPr lang="en-US"/>
          </a:p>
        </p:txBody>
      </p:sp>
      <p:sp>
        <p:nvSpPr>
          <p:cNvPr id="16392" name="Line 9"/>
          <p:cNvSpPr>
            <a:spLocks noChangeShapeType="1"/>
          </p:cNvSpPr>
          <p:nvPr/>
        </p:nvSpPr>
        <p:spPr bwMode="auto">
          <a:xfrm flipV="1">
            <a:off x="698500" y="3722688"/>
            <a:ext cx="2354263" cy="2373312"/>
          </a:xfrm>
          <a:prstGeom prst="line">
            <a:avLst/>
          </a:prstGeom>
          <a:noFill/>
          <a:ln w="38100">
            <a:solidFill>
              <a:srgbClr val="339933"/>
            </a:solidFill>
            <a:round/>
            <a:headEnd/>
            <a:tailEnd type="triangle" w="med" len="med"/>
          </a:ln>
        </p:spPr>
        <p:txBody>
          <a:bodyPr/>
          <a:lstStyle/>
          <a:p>
            <a:endParaRPr lang="en-US"/>
          </a:p>
        </p:txBody>
      </p:sp>
      <p:sp>
        <p:nvSpPr>
          <p:cNvPr id="16393" name="Text Box 10"/>
          <p:cNvSpPr txBox="1">
            <a:spLocks noChangeArrowheads="1"/>
          </p:cNvSpPr>
          <p:nvPr/>
        </p:nvSpPr>
        <p:spPr bwMode="auto">
          <a:xfrm>
            <a:off x="1184275" y="3151188"/>
            <a:ext cx="1635125" cy="708025"/>
          </a:xfrm>
          <a:prstGeom prst="rect">
            <a:avLst/>
          </a:prstGeom>
          <a:noFill/>
          <a:ln w="9525">
            <a:noFill/>
            <a:miter lim="800000"/>
            <a:headEnd/>
            <a:tailEnd/>
          </a:ln>
        </p:spPr>
        <p:txBody>
          <a:bodyPr>
            <a:spAutoFit/>
          </a:bodyPr>
          <a:lstStyle/>
          <a:p>
            <a:r>
              <a:rPr lang="en-US" sz="2000" b="1">
                <a:solidFill>
                  <a:srgbClr val="0000FF"/>
                </a:solidFill>
                <a:latin typeface="Calibri" pitchFamily="34" charset="0"/>
              </a:rPr>
              <a:t>398.9 nm,</a:t>
            </a:r>
          </a:p>
          <a:p>
            <a:r>
              <a:rPr lang="en-US" sz="2000" b="1">
                <a:solidFill>
                  <a:srgbClr val="0000FF"/>
                </a:solidFill>
                <a:latin typeface="Calibri" pitchFamily="34" charset="0"/>
              </a:rPr>
              <a:t>28 MHz</a:t>
            </a:r>
            <a:endParaRPr lang="en-US" sz="2000" b="1" baseline="30000">
              <a:solidFill>
                <a:srgbClr val="0000FF"/>
              </a:solidFill>
              <a:latin typeface="Calibri" pitchFamily="34" charset="0"/>
            </a:endParaRPr>
          </a:p>
        </p:txBody>
      </p:sp>
      <p:sp>
        <p:nvSpPr>
          <p:cNvPr id="16394" name="Text Box 12"/>
          <p:cNvSpPr txBox="1">
            <a:spLocks noChangeArrowheads="1"/>
          </p:cNvSpPr>
          <p:nvPr/>
        </p:nvSpPr>
        <p:spPr bwMode="auto">
          <a:xfrm>
            <a:off x="698500" y="2063750"/>
            <a:ext cx="1327150" cy="396875"/>
          </a:xfrm>
          <a:prstGeom prst="rect">
            <a:avLst/>
          </a:prstGeom>
          <a:solidFill>
            <a:schemeClr val="bg1"/>
          </a:solidFill>
          <a:ln w="9525">
            <a:noFill/>
            <a:miter lim="800000"/>
            <a:headEnd/>
            <a:tailEnd/>
          </a:ln>
        </p:spPr>
        <p:txBody>
          <a:bodyPr wrap="none">
            <a:spAutoFit/>
          </a:bodyPr>
          <a:lstStyle/>
          <a:p>
            <a:r>
              <a:rPr lang="en-US" sz="2000" baseline="30000">
                <a:latin typeface="Calibri" pitchFamily="34" charset="0"/>
              </a:rPr>
              <a:t>1</a:t>
            </a:r>
            <a:r>
              <a:rPr lang="en-US" sz="2000">
                <a:latin typeface="Calibri" pitchFamily="34" charset="0"/>
              </a:rPr>
              <a:t>P</a:t>
            </a:r>
            <a:r>
              <a:rPr lang="en-US" sz="2000" baseline="-25000">
                <a:latin typeface="Calibri" pitchFamily="34" charset="0"/>
              </a:rPr>
              <a:t>1</a:t>
            </a:r>
            <a:r>
              <a:rPr lang="en-US" sz="2000">
                <a:latin typeface="Calibri" pitchFamily="34" charset="0"/>
              </a:rPr>
              <a:t> (6s6p)</a:t>
            </a:r>
          </a:p>
        </p:txBody>
      </p:sp>
      <p:sp>
        <p:nvSpPr>
          <p:cNvPr id="16395" name="Line 13"/>
          <p:cNvSpPr>
            <a:spLocks noChangeShapeType="1"/>
          </p:cNvSpPr>
          <p:nvPr/>
        </p:nvSpPr>
        <p:spPr bwMode="auto">
          <a:xfrm flipV="1">
            <a:off x="739775" y="2540000"/>
            <a:ext cx="600075" cy="3525838"/>
          </a:xfrm>
          <a:prstGeom prst="line">
            <a:avLst/>
          </a:prstGeom>
          <a:noFill/>
          <a:ln w="76200">
            <a:solidFill>
              <a:srgbClr val="0000FF"/>
            </a:solidFill>
            <a:round/>
            <a:headEnd/>
            <a:tailEnd type="triangle" w="med" len="med"/>
          </a:ln>
        </p:spPr>
        <p:txBody>
          <a:bodyPr/>
          <a:lstStyle/>
          <a:p>
            <a:endParaRPr lang="en-US"/>
          </a:p>
        </p:txBody>
      </p:sp>
      <p:sp>
        <p:nvSpPr>
          <p:cNvPr id="16396" name="Text Box 14"/>
          <p:cNvSpPr txBox="1">
            <a:spLocks noChangeArrowheads="1"/>
          </p:cNvSpPr>
          <p:nvPr/>
        </p:nvSpPr>
        <p:spPr bwMode="auto">
          <a:xfrm>
            <a:off x="2586038" y="4406900"/>
            <a:ext cx="2100262" cy="641350"/>
          </a:xfrm>
          <a:prstGeom prst="rect">
            <a:avLst/>
          </a:prstGeom>
          <a:noFill/>
          <a:ln w="9525">
            <a:noFill/>
            <a:miter lim="800000"/>
            <a:headEnd/>
            <a:tailEnd/>
          </a:ln>
        </p:spPr>
        <p:txBody>
          <a:bodyPr>
            <a:spAutoFit/>
          </a:bodyPr>
          <a:lstStyle/>
          <a:p>
            <a:r>
              <a:rPr lang="en-US" b="1" baseline="30000">
                <a:solidFill>
                  <a:srgbClr val="008000"/>
                </a:solidFill>
                <a:latin typeface="Calibri" pitchFamily="34" charset="0"/>
              </a:rPr>
              <a:t>3</a:t>
            </a:r>
            <a:r>
              <a:rPr lang="en-US" b="1">
                <a:solidFill>
                  <a:srgbClr val="008000"/>
                </a:solidFill>
                <a:latin typeface="Calibri" pitchFamily="34" charset="0"/>
              </a:rPr>
              <a:t>P</a:t>
            </a:r>
            <a:r>
              <a:rPr lang="en-US" b="1" baseline="-25000">
                <a:solidFill>
                  <a:srgbClr val="008000"/>
                </a:solidFill>
                <a:latin typeface="Calibri" pitchFamily="34" charset="0"/>
              </a:rPr>
              <a:t>1</a:t>
            </a:r>
            <a:r>
              <a:rPr lang="en-US" b="1">
                <a:solidFill>
                  <a:srgbClr val="008000"/>
                </a:solidFill>
                <a:latin typeface="Calibri" pitchFamily="34" charset="0"/>
              </a:rPr>
              <a:t>: 555.8 nm, </a:t>
            </a:r>
          </a:p>
          <a:p>
            <a:r>
              <a:rPr lang="en-US" b="1">
                <a:solidFill>
                  <a:srgbClr val="008000"/>
                </a:solidFill>
                <a:latin typeface="Calibri" pitchFamily="34" charset="0"/>
              </a:rPr>
              <a:t>182 kHz</a:t>
            </a:r>
          </a:p>
        </p:txBody>
      </p:sp>
      <p:sp>
        <p:nvSpPr>
          <p:cNvPr id="16397" name="Line 15"/>
          <p:cNvSpPr>
            <a:spLocks noChangeShapeType="1"/>
          </p:cNvSpPr>
          <p:nvPr/>
        </p:nvSpPr>
        <p:spPr bwMode="auto">
          <a:xfrm>
            <a:off x="3095625" y="3979863"/>
            <a:ext cx="214313" cy="0"/>
          </a:xfrm>
          <a:prstGeom prst="line">
            <a:avLst/>
          </a:prstGeom>
          <a:noFill/>
          <a:ln w="38100">
            <a:solidFill>
              <a:schemeClr val="tx1"/>
            </a:solidFill>
            <a:round/>
            <a:headEnd/>
            <a:tailEnd/>
          </a:ln>
        </p:spPr>
        <p:txBody>
          <a:bodyPr/>
          <a:lstStyle/>
          <a:p>
            <a:endParaRPr lang="en-US"/>
          </a:p>
        </p:txBody>
      </p:sp>
      <p:sp>
        <p:nvSpPr>
          <p:cNvPr id="16398" name="Line 16"/>
          <p:cNvSpPr>
            <a:spLocks noChangeShapeType="1"/>
          </p:cNvSpPr>
          <p:nvPr/>
        </p:nvSpPr>
        <p:spPr bwMode="auto">
          <a:xfrm>
            <a:off x="2795588" y="3467100"/>
            <a:ext cx="215900" cy="0"/>
          </a:xfrm>
          <a:prstGeom prst="line">
            <a:avLst/>
          </a:prstGeom>
          <a:noFill/>
          <a:ln w="38100">
            <a:solidFill>
              <a:schemeClr val="tx1"/>
            </a:solidFill>
            <a:round/>
            <a:headEnd/>
            <a:tailEnd/>
          </a:ln>
        </p:spPr>
        <p:txBody>
          <a:bodyPr/>
          <a:lstStyle/>
          <a:p>
            <a:endParaRPr lang="en-US"/>
          </a:p>
        </p:txBody>
      </p:sp>
      <p:sp>
        <p:nvSpPr>
          <p:cNvPr id="16399" name="Line 17"/>
          <p:cNvSpPr>
            <a:spLocks noChangeShapeType="1"/>
          </p:cNvSpPr>
          <p:nvPr/>
        </p:nvSpPr>
        <p:spPr bwMode="auto">
          <a:xfrm flipV="1">
            <a:off x="698500" y="3979863"/>
            <a:ext cx="2525713" cy="2116137"/>
          </a:xfrm>
          <a:prstGeom prst="line">
            <a:avLst/>
          </a:prstGeom>
          <a:noFill/>
          <a:ln w="28575">
            <a:solidFill>
              <a:srgbClr val="FFFF00"/>
            </a:solidFill>
            <a:round/>
            <a:headEnd/>
            <a:tailEnd type="triangle" w="med" len="med"/>
          </a:ln>
        </p:spPr>
        <p:txBody>
          <a:bodyPr/>
          <a:lstStyle/>
          <a:p>
            <a:endParaRPr lang="en-US"/>
          </a:p>
        </p:txBody>
      </p:sp>
      <p:sp>
        <p:nvSpPr>
          <p:cNvPr id="16400" name="Text Box 18"/>
          <p:cNvSpPr txBox="1">
            <a:spLocks noChangeArrowheads="1"/>
          </p:cNvSpPr>
          <p:nvPr/>
        </p:nvSpPr>
        <p:spPr bwMode="auto">
          <a:xfrm>
            <a:off x="3309938" y="3246438"/>
            <a:ext cx="1719262" cy="517525"/>
          </a:xfrm>
          <a:prstGeom prst="rect">
            <a:avLst/>
          </a:prstGeom>
          <a:solidFill>
            <a:schemeClr val="bg1"/>
          </a:solidFill>
          <a:ln w="9525">
            <a:noFill/>
            <a:miter lim="800000"/>
            <a:headEnd/>
            <a:tailEnd/>
          </a:ln>
        </p:spPr>
        <p:txBody>
          <a:bodyPr>
            <a:spAutoFit/>
          </a:bodyPr>
          <a:lstStyle/>
          <a:p>
            <a:r>
              <a:rPr lang="en-US" sz="2000" baseline="30000">
                <a:latin typeface="Calibri" pitchFamily="34" charset="0"/>
              </a:rPr>
              <a:t>3</a:t>
            </a:r>
            <a:r>
              <a:rPr lang="en-US" sz="2000">
                <a:latin typeface="Calibri" pitchFamily="34" charset="0"/>
              </a:rPr>
              <a:t>P</a:t>
            </a:r>
            <a:r>
              <a:rPr lang="en-US" sz="2000" baseline="-25000">
                <a:latin typeface="Calibri" pitchFamily="34" charset="0"/>
              </a:rPr>
              <a:t>0,1,2 </a:t>
            </a:r>
            <a:r>
              <a:rPr lang="en-US" sz="2000">
                <a:latin typeface="Calibri" pitchFamily="34" charset="0"/>
              </a:rPr>
              <a:t>(6s6p</a:t>
            </a:r>
            <a:r>
              <a:rPr lang="en-US" sz="2800">
                <a:latin typeface="Calibri" pitchFamily="34" charset="0"/>
              </a:rPr>
              <a:t>)</a:t>
            </a:r>
          </a:p>
        </p:txBody>
      </p:sp>
      <p:sp>
        <p:nvSpPr>
          <p:cNvPr id="16401" name="Text Box 19"/>
          <p:cNvSpPr txBox="1">
            <a:spLocks noChangeArrowheads="1"/>
          </p:cNvSpPr>
          <p:nvPr/>
        </p:nvSpPr>
        <p:spPr bwMode="auto">
          <a:xfrm>
            <a:off x="519113" y="822325"/>
            <a:ext cx="7294562" cy="396875"/>
          </a:xfrm>
          <a:prstGeom prst="rect">
            <a:avLst/>
          </a:prstGeom>
          <a:noFill/>
          <a:ln w="9525">
            <a:noFill/>
            <a:miter lim="800000"/>
            <a:headEnd/>
            <a:tailEnd/>
          </a:ln>
        </p:spPr>
        <p:txBody>
          <a:bodyPr>
            <a:spAutoFit/>
          </a:bodyPr>
          <a:lstStyle/>
          <a:p>
            <a:pPr eaLnBrk="0" hangingPunct="0"/>
            <a:r>
              <a:rPr lang="en-US" sz="2000">
                <a:latin typeface="Times New Roman" pitchFamily="18" charset="0"/>
              </a:rPr>
              <a:t>- Excellent prospects for high stability and small absolute uncertainty</a:t>
            </a:r>
          </a:p>
        </p:txBody>
      </p:sp>
      <p:sp>
        <p:nvSpPr>
          <p:cNvPr id="16402" name="Text Box 23"/>
          <p:cNvSpPr txBox="1">
            <a:spLocks noChangeArrowheads="1"/>
          </p:cNvSpPr>
          <p:nvPr/>
        </p:nvSpPr>
        <p:spPr bwMode="auto">
          <a:xfrm rot="-5400000">
            <a:off x="-190500" y="3695700"/>
            <a:ext cx="1052513" cy="366713"/>
          </a:xfrm>
          <a:prstGeom prst="rect">
            <a:avLst/>
          </a:prstGeom>
          <a:noFill/>
          <a:ln w="9525">
            <a:noFill/>
            <a:miter lim="800000"/>
            <a:headEnd/>
            <a:tailEnd/>
          </a:ln>
        </p:spPr>
        <p:txBody>
          <a:bodyPr>
            <a:spAutoFit/>
          </a:bodyPr>
          <a:lstStyle/>
          <a:p>
            <a:pPr>
              <a:spcBef>
                <a:spcPct val="50000"/>
              </a:spcBef>
            </a:pPr>
            <a:r>
              <a:rPr lang="en-US">
                <a:latin typeface="Calibri" pitchFamily="34" charset="0"/>
              </a:rPr>
              <a:t>Energy</a:t>
            </a:r>
          </a:p>
        </p:txBody>
      </p:sp>
      <p:sp>
        <p:nvSpPr>
          <p:cNvPr id="16403" name="Line 24"/>
          <p:cNvSpPr>
            <a:spLocks noChangeShapeType="1"/>
          </p:cNvSpPr>
          <p:nvPr/>
        </p:nvSpPr>
        <p:spPr bwMode="auto">
          <a:xfrm flipV="1">
            <a:off x="381000" y="2895600"/>
            <a:ext cx="0" cy="609600"/>
          </a:xfrm>
          <a:prstGeom prst="line">
            <a:avLst/>
          </a:prstGeom>
          <a:noFill/>
          <a:ln w="9525">
            <a:solidFill>
              <a:schemeClr val="tx1"/>
            </a:solidFill>
            <a:round/>
            <a:headEnd/>
            <a:tailEnd type="triangle" w="med" len="med"/>
          </a:ln>
        </p:spPr>
        <p:txBody>
          <a:bodyPr/>
          <a:lstStyle/>
          <a:p>
            <a:endParaRPr lang="en-US"/>
          </a:p>
        </p:txBody>
      </p:sp>
      <p:sp>
        <p:nvSpPr>
          <p:cNvPr id="16404" name="Text Box 17"/>
          <p:cNvSpPr txBox="1">
            <a:spLocks noChangeArrowheads="1"/>
          </p:cNvSpPr>
          <p:nvPr/>
        </p:nvSpPr>
        <p:spPr bwMode="auto">
          <a:xfrm>
            <a:off x="1284288" y="5384800"/>
            <a:ext cx="3011487" cy="862013"/>
          </a:xfrm>
          <a:prstGeom prst="rect">
            <a:avLst/>
          </a:prstGeom>
          <a:noFill/>
          <a:ln w="9525">
            <a:noFill/>
            <a:miter lim="800000"/>
            <a:headEnd/>
            <a:tailEnd/>
          </a:ln>
        </p:spPr>
        <p:txBody>
          <a:bodyPr>
            <a:spAutoFit/>
          </a:bodyPr>
          <a:lstStyle/>
          <a:p>
            <a:pPr eaLnBrk="0" hangingPunct="0"/>
            <a:r>
              <a:rPr lang="en-US" sz="1600">
                <a:solidFill>
                  <a:srgbClr val="FF3300"/>
                </a:solidFill>
                <a:latin typeface="Times New Roman" pitchFamily="18" charset="0"/>
                <a:cs typeface="Times New Roman" pitchFamily="18" charset="0"/>
              </a:rPr>
              <a:t>  </a:t>
            </a:r>
            <a:r>
              <a:rPr lang="el-GR" sz="1600">
                <a:latin typeface="Trebuchet MS" pitchFamily="34" charset="0"/>
                <a:cs typeface="Times New Roman" pitchFamily="18" charset="0"/>
              </a:rPr>
              <a:t>λ</a:t>
            </a:r>
            <a:r>
              <a:rPr lang="en-US" sz="1600">
                <a:latin typeface="Trebuchet MS" pitchFamily="34" charset="0"/>
                <a:cs typeface="Times New Roman" pitchFamily="18" charset="0"/>
              </a:rPr>
              <a:t> = 578 nm</a:t>
            </a:r>
          </a:p>
          <a:p>
            <a:pPr eaLnBrk="0" hangingPunct="0"/>
            <a:r>
              <a:rPr lang="el-GR" sz="1600">
                <a:latin typeface="Trebuchet MS" pitchFamily="34" charset="0"/>
                <a:cs typeface="Times New Roman" pitchFamily="18" charset="0"/>
              </a:rPr>
              <a:t>Δν</a:t>
            </a:r>
            <a:r>
              <a:rPr lang="en-US" sz="1600">
                <a:latin typeface="Trebuchet MS" pitchFamily="34" charset="0"/>
                <a:cs typeface="Times New Roman" pitchFamily="18" charset="0"/>
              </a:rPr>
              <a:t> = ~0     </a:t>
            </a:r>
            <a:r>
              <a:rPr lang="en-US" sz="1600" baseline="30000">
                <a:latin typeface="Trebuchet MS" pitchFamily="34" charset="0"/>
                <a:cs typeface="Times New Roman" pitchFamily="18" charset="0"/>
              </a:rPr>
              <a:t>174</a:t>
            </a:r>
            <a:r>
              <a:rPr lang="en-US" sz="1600">
                <a:latin typeface="Trebuchet MS" pitchFamily="34" charset="0"/>
                <a:cs typeface="Times New Roman" pitchFamily="18" charset="0"/>
              </a:rPr>
              <a:t>Yb</a:t>
            </a:r>
          </a:p>
          <a:p>
            <a:pPr eaLnBrk="0" hangingPunct="0"/>
            <a:r>
              <a:rPr lang="en-US" sz="1600">
                <a:latin typeface="Trebuchet MS" pitchFamily="34" charset="0"/>
                <a:cs typeface="Times New Roman" pitchFamily="18" charset="0"/>
              </a:rPr>
              <a:t>        15 mHz    </a:t>
            </a:r>
            <a:r>
              <a:rPr lang="en-US" sz="1600" baseline="30000">
                <a:latin typeface="Trebuchet MS" pitchFamily="34" charset="0"/>
                <a:cs typeface="Times New Roman" pitchFamily="18" charset="0"/>
              </a:rPr>
              <a:t>171</a:t>
            </a:r>
            <a:r>
              <a:rPr lang="en-US" sz="1600">
                <a:latin typeface="Trebuchet MS" pitchFamily="34" charset="0"/>
                <a:cs typeface="Times New Roman" pitchFamily="18" charset="0"/>
              </a:rPr>
              <a:t>Yb, </a:t>
            </a:r>
            <a:r>
              <a:rPr lang="en-US" sz="1600" baseline="30000">
                <a:latin typeface="Trebuchet MS" pitchFamily="34" charset="0"/>
                <a:cs typeface="Times New Roman" pitchFamily="18" charset="0"/>
              </a:rPr>
              <a:t>173</a:t>
            </a:r>
            <a:r>
              <a:rPr lang="en-US" sz="1600">
                <a:latin typeface="Trebuchet MS" pitchFamily="34" charset="0"/>
                <a:cs typeface="Times New Roman" pitchFamily="18" charset="0"/>
              </a:rPr>
              <a:t>Yb</a:t>
            </a:r>
            <a:endParaRPr lang="en-US" sz="1600">
              <a:solidFill>
                <a:srgbClr val="FF3300"/>
              </a:solidFill>
              <a:latin typeface="Trebuchet MS" pitchFamily="34" charset="0"/>
            </a:endParaRPr>
          </a:p>
        </p:txBody>
      </p:sp>
      <p:sp>
        <p:nvSpPr>
          <p:cNvPr id="16405" name="Text Box 12"/>
          <p:cNvSpPr txBox="1">
            <a:spLocks noChangeArrowheads="1"/>
          </p:cNvSpPr>
          <p:nvPr/>
        </p:nvSpPr>
        <p:spPr bwMode="auto">
          <a:xfrm>
            <a:off x="152400" y="5895975"/>
            <a:ext cx="546100" cy="400050"/>
          </a:xfrm>
          <a:prstGeom prst="rect">
            <a:avLst/>
          </a:prstGeom>
          <a:solidFill>
            <a:schemeClr val="bg1"/>
          </a:solidFill>
          <a:ln w="9525">
            <a:noFill/>
            <a:miter lim="800000"/>
            <a:headEnd/>
            <a:tailEnd/>
          </a:ln>
        </p:spPr>
        <p:txBody>
          <a:bodyPr wrap="none">
            <a:spAutoFit/>
          </a:bodyPr>
          <a:lstStyle/>
          <a:p>
            <a:r>
              <a:rPr lang="en-US" sz="2000" baseline="30000">
                <a:latin typeface="Calibri" pitchFamily="34" charset="0"/>
              </a:rPr>
              <a:t>1</a:t>
            </a:r>
            <a:r>
              <a:rPr lang="en-US" sz="2000">
                <a:latin typeface="Calibri" pitchFamily="34" charset="0"/>
              </a:rPr>
              <a:t>S</a:t>
            </a:r>
            <a:r>
              <a:rPr lang="en-US" sz="2000" baseline="-25000">
                <a:latin typeface="Calibri" pitchFamily="34" charset="0"/>
              </a:rPr>
              <a:t>0</a:t>
            </a:r>
            <a:endParaRPr lang="en-US" sz="2000">
              <a:latin typeface="Calibri"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2" descr="OptLat"/>
          <p:cNvPicPr>
            <a:picLocks noChangeAspect="1" noChangeArrowheads="1"/>
          </p:cNvPicPr>
          <p:nvPr/>
        </p:nvPicPr>
        <p:blipFill>
          <a:blip r:embed="rId3" cstate="print"/>
          <a:srcRect/>
          <a:stretch>
            <a:fillRect/>
          </a:stretch>
        </p:blipFill>
        <p:spPr bwMode="auto">
          <a:xfrm>
            <a:off x="1990725" y="1028700"/>
            <a:ext cx="1914525" cy="1619250"/>
          </a:xfrm>
          <a:prstGeom prst="rect">
            <a:avLst/>
          </a:prstGeom>
          <a:noFill/>
          <a:ln w="9525">
            <a:noFill/>
            <a:miter lim="800000"/>
            <a:headEnd/>
            <a:tailEnd/>
          </a:ln>
        </p:spPr>
      </p:pic>
      <p:sp>
        <p:nvSpPr>
          <p:cNvPr id="18435" name="Text Box 2"/>
          <p:cNvSpPr txBox="1">
            <a:spLocks noChangeArrowheads="1"/>
          </p:cNvSpPr>
          <p:nvPr/>
        </p:nvSpPr>
        <p:spPr bwMode="auto">
          <a:xfrm>
            <a:off x="1927225" y="0"/>
            <a:ext cx="4894263" cy="519113"/>
          </a:xfrm>
          <a:prstGeom prst="rect">
            <a:avLst/>
          </a:prstGeom>
          <a:noFill/>
          <a:ln w="9525">
            <a:noFill/>
            <a:miter lim="800000"/>
            <a:headEnd/>
            <a:tailEnd/>
          </a:ln>
        </p:spPr>
        <p:txBody>
          <a:bodyPr wrap="none">
            <a:spAutoFit/>
          </a:bodyPr>
          <a:lstStyle/>
          <a:p>
            <a:r>
              <a:rPr lang="en-US" sz="2800">
                <a:latin typeface="Calibri" pitchFamily="34" charset="0"/>
              </a:rPr>
              <a:t>Ytterbium optical atomic clock</a:t>
            </a:r>
          </a:p>
        </p:txBody>
      </p:sp>
      <p:sp>
        <p:nvSpPr>
          <p:cNvPr id="18436" name="Text Box 3"/>
          <p:cNvSpPr txBox="1">
            <a:spLocks noChangeArrowheads="1"/>
          </p:cNvSpPr>
          <p:nvPr/>
        </p:nvSpPr>
        <p:spPr bwMode="auto">
          <a:xfrm>
            <a:off x="4295775" y="4976813"/>
            <a:ext cx="1622425" cy="1570037"/>
          </a:xfrm>
          <a:prstGeom prst="rect">
            <a:avLst/>
          </a:prstGeom>
          <a:noFill/>
          <a:ln w="9525">
            <a:noFill/>
            <a:miter lim="800000"/>
            <a:headEnd/>
            <a:tailEnd/>
          </a:ln>
        </p:spPr>
        <p:txBody>
          <a:bodyPr>
            <a:spAutoFit/>
          </a:bodyPr>
          <a:lstStyle/>
          <a:p>
            <a:r>
              <a:rPr lang="en-US" sz="1600">
                <a:latin typeface="Calibri" pitchFamily="34" charset="0"/>
              </a:rPr>
              <a:t>NIST, Boulder Chad Hoyt </a:t>
            </a:r>
            <a:endParaRPr lang="en-US" sz="1600" b="1" u="sng">
              <a:latin typeface="Calibri" pitchFamily="34" charset="0"/>
            </a:endParaRPr>
          </a:p>
          <a:p>
            <a:r>
              <a:rPr lang="en-US" sz="1600">
                <a:latin typeface="Calibri" pitchFamily="34" charset="0"/>
              </a:rPr>
              <a:t>Zeb Barber</a:t>
            </a:r>
          </a:p>
          <a:p>
            <a:r>
              <a:rPr lang="en-US" sz="1600">
                <a:latin typeface="Calibri" pitchFamily="34" charset="0"/>
              </a:rPr>
              <a:t>Chris Oates</a:t>
            </a:r>
          </a:p>
          <a:p>
            <a:r>
              <a:rPr lang="en-US" sz="1600">
                <a:latin typeface="Calibri" pitchFamily="34" charset="0"/>
              </a:rPr>
              <a:t>Jason Stalnaker</a:t>
            </a:r>
          </a:p>
          <a:p>
            <a:r>
              <a:rPr lang="en-US" sz="1600">
                <a:latin typeface="Calibri" pitchFamily="34" charset="0"/>
              </a:rPr>
              <a:t>Nathan Lemke</a:t>
            </a:r>
          </a:p>
        </p:txBody>
      </p:sp>
      <p:pic>
        <p:nvPicPr>
          <p:cNvPr id="18437" name="Picture 4" descr="blue MOT"/>
          <p:cNvPicPr>
            <a:picLocks noChangeAspect="1" noChangeArrowheads="1"/>
          </p:cNvPicPr>
          <p:nvPr/>
        </p:nvPicPr>
        <p:blipFill>
          <a:blip r:embed="rId4" cstate="print"/>
          <a:srcRect/>
          <a:stretch>
            <a:fillRect/>
          </a:stretch>
        </p:blipFill>
        <p:spPr bwMode="auto">
          <a:xfrm>
            <a:off x="6080125" y="4419600"/>
            <a:ext cx="3063875" cy="2297113"/>
          </a:xfrm>
          <a:prstGeom prst="rect">
            <a:avLst/>
          </a:prstGeom>
          <a:noFill/>
          <a:ln w="9525">
            <a:noFill/>
            <a:miter lim="800000"/>
            <a:headEnd/>
            <a:tailEnd/>
          </a:ln>
        </p:spPr>
      </p:pic>
      <p:sp>
        <p:nvSpPr>
          <p:cNvPr id="18438" name="Rectangle 5"/>
          <p:cNvSpPr>
            <a:spLocks noChangeArrowheads="1"/>
          </p:cNvSpPr>
          <p:nvPr/>
        </p:nvSpPr>
        <p:spPr bwMode="auto">
          <a:xfrm>
            <a:off x="1112838" y="560388"/>
            <a:ext cx="6896100" cy="76200"/>
          </a:xfrm>
          <a:prstGeom prst="rect">
            <a:avLst/>
          </a:prstGeom>
          <a:gradFill rotWithShape="1">
            <a:gsLst>
              <a:gs pos="0">
                <a:srgbClr val="0000FF"/>
              </a:gs>
              <a:gs pos="100000">
                <a:srgbClr val="339933"/>
              </a:gs>
            </a:gsLst>
            <a:lin ang="0" scaled="1"/>
          </a:gradFill>
          <a:ln w="9525">
            <a:noFill/>
            <a:miter lim="800000"/>
            <a:headEnd/>
            <a:tailEnd/>
          </a:ln>
        </p:spPr>
        <p:txBody>
          <a:bodyPr wrap="none" anchor="ctr"/>
          <a:lstStyle/>
          <a:p>
            <a:endParaRPr lang="en-US">
              <a:latin typeface="Calibri" pitchFamily="34" charset="0"/>
            </a:endParaRPr>
          </a:p>
        </p:txBody>
      </p:sp>
      <p:sp>
        <p:nvSpPr>
          <p:cNvPr id="18439" name="Line 6"/>
          <p:cNvSpPr>
            <a:spLocks noChangeShapeType="1"/>
          </p:cNvSpPr>
          <p:nvPr/>
        </p:nvSpPr>
        <p:spPr bwMode="auto">
          <a:xfrm>
            <a:off x="477838" y="6065838"/>
            <a:ext cx="360362" cy="0"/>
          </a:xfrm>
          <a:prstGeom prst="line">
            <a:avLst/>
          </a:prstGeom>
          <a:noFill/>
          <a:ln w="38100">
            <a:solidFill>
              <a:schemeClr val="tx1"/>
            </a:solidFill>
            <a:round/>
            <a:headEnd/>
            <a:tailEnd/>
          </a:ln>
        </p:spPr>
        <p:txBody>
          <a:bodyPr/>
          <a:lstStyle/>
          <a:p>
            <a:endParaRPr lang="en-US"/>
          </a:p>
        </p:txBody>
      </p:sp>
      <p:sp>
        <p:nvSpPr>
          <p:cNvPr id="18440" name="Line 7"/>
          <p:cNvSpPr>
            <a:spLocks noChangeShapeType="1"/>
          </p:cNvSpPr>
          <p:nvPr/>
        </p:nvSpPr>
        <p:spPr bwMode="auto">
          <a:xfrm>
            <a:off x="1192213" y="2570163"/>
            <a:ext cx="215900" cy="0"/>
          </a:xfrm>
          <a:prstGeom prst="line">
            <a:avLst/>
          </a:prstGeom>
          <a:noFill/>
          <a:ln w="38100">
            <a:solidFill>
              <a:schemeClr val="tx1"/>
            </a:solidFill>
            <a:round/>
            <a:headEnd/>
            <a:tailEnd/>
          </a:ln>
        </p:spPr>
        <p:txBody>
          <a:bodyPr/>
          <a:lstStyle/>
          <a:p>
            <a:endParaRPr lang="en-US"/>
          </a:p>
        </p:txBody>
      </p:sp>
      <p:sp>
        <p:nvSpPr>
          <p:cNvPr id="18441" name="Line 8"/>
          <p:cNvSpPr>
            <a:spLocks noChangeShapeType="1"/>
          </p:cNvSpPr>
          <p:nvPr/>
        </p:nvSpPr>
        <p:spPr bwMode="auto">
          <a:xfrm>
            <a:off x="2947988" y="3722688"/>
            <a:ext cx="215900" cy="0"/>
          </a:xfrm>
          <a:prstGeom prst="line">
            <a:avLst/>
          </a:prstGeom>
          <a:noFill/>
          <a:ln w="38100">
            <a:solidFill>
              <a:schemeClr val="tx1"/>
            </a:solidFill>
            <a:round/>
            <a:headEnd/>
            <a:tailEnd/>
          </a:ln>
        </p:spPr>
        <p:txBody>
          <a:bodyPr/>
          <a:lstStyle/>
          <a:p>
            <a:endParaRPr lang="en-US"/>
          </a:p>
        </p:txBody>
      </p:sp>
      <p:sp>
        <p:nvSpPr>
          <p:cNvPr id="18442" name="Line 9"/>
          <p:cNvSpPr>
            <a:spLocks noChangeShapeType="1"/>
          </p:cNvSpPr>
          <p:nvPr/>
        </p:nvSpPr>
        <p:spPr bwMode="auto">
          <a:xfrm flipV="1">
            <a:off x="698500" y="3722688"/>
            <a:ext cx="2354263" cy="2373312"/>
          </a:xfrm>
          <a:prstGeom prst="line">
            <a:avLst/>
          </a:prstGeom>
          <a:noFill/>
          <a:ln w="38100">
            <a:solidFill>
              <a:srgbClr val="339933"/>
            </a:solidFill>
            <a:round/>
            <a:headEnd/>
            <a:tailEnd type="triangle" w="med" len="med"/>
          </a:ln>
        </p:spPr>
        <p:txBody>
          <a:bodyPr/>
          <a:lstStyle/>
          <a:p>
            <a:endParaRPr lang="en-US"/>
          </a:p>
        </p:txBody>
      </p:sp>
      <p:sp>
        <p:nvSpPr>
          <p:cNvPr id="18443" name="Text Box 10"/>
          <p:cNvSpPr txBox="1">
            <a:spLocks noChangeArrowheads="1"/>
          </p:cNvSpPr>
          <p:nvPr/>
        </p:nvSpPr>
        <p:spPr bwMode="auto">
          <a:xfrm>
            <a:off x="1184275" y="3151188"/>
            <a:ext cx="1635125" cy="708025"/>
          </a:xfrm>
          <a:prstGeom prst="rect">
            <a:avLst/>
          </a:prstGeom>
          <a:noFill/>
          <a:ln w="9525">
            <a:noFill/>
            <a:miter lim="800000"/>
            <a:headEnd/>
            <a:tailEnd/>
          </a:ln>
        </p:spPr>
        <p:txBody>
          <a:bodyPr>
            <a:spAutoFit/>
          </a:bodyPr>
          <a:lstStyle/>
          <a:p>
            <a:r>
              <a:rPr lang="en-US" sz="2000" b="1">
                <a:solidFill>
                  <a:srgbClr val="0000FF"/>
                </a:solidFill>
                <a:latin typeface="Calibri" pitchFamily="34" charset="0"/>
              </a:rPr>
              <a:t>398.9 nm,</a:t>
            </a:r>
          </a:p>
          <a:p>
            <a:r>
              <a:rPr lang="en-US" sz="2000" b="1">
                <a:solidFill>
                  <a:srgbClr val="0000FF"/>
                </a:solidFill>
                <a:latin typeface="Calibri" pitchFamily="34" charset="0"/>
              </a:rPr>
              <a:t>28 MHz</a:t>
            </a:r>
            <a:endParaRPr lang="en-US" sz="2000" b="1" baseline="30000">
              <a:solidFill>
                <a:srgbClr val="0000FF"/>
              </a:solidFill>
              <a:latin typeface="Calibri" pitchFamily="34" charset="0"/>
            </a:endParaRPr>
          </a:p>
        </p:txBody>
      </p:sp>
      <p:sp>
        <p:nvSpPr>
          <p:cNvPr id="18444" name="Text Box 12"/>
          <p:cNvSpPr txBox="1">
            <a:spLocks noChangeArrowheads="1"/>
          </p:cNvSpPr>
          <p:nvPr/>
        </p:nvSpPr>
        <p:spPr bwMode="auto">
          <a:xfrm>
            <a:off x="698500" y="2063750"/>
            <a:ext cx="1327150" cy="396875"/>
          </a:xfrm>
          <a:prstGeom prst="rect">
            <a:avLst/>
          </a:prstGeom>
          <a:solidFill>
            <a:schemeClr val="bg1"/>
          </a:solidFill>
          <a:ln w="9525">
            <a:noFill/>
            <a:miter lim="800000"/>
            <a:headEnd/>
            <a:tailEnd/>
          </a:ln>
        </p:spPr>
        <p:txBody>
          <a:bodyPr wrap="none">
            <a:spAutoFit/>
          </a:bodyPr>
          <a:lstStyle/>
          <a:p>
            <a:r>
              <a:rPr lang="en-US" sz="2000" baseline="30000">
                <a:latin typeface="Calibri" pitchFamily="34" charset="0"/>
              </a:rPr>
              <a:t>1</a:t>
            </a:r>
            <a:r>
              <a:rPr lang="en-US" sz="2000">
                <a:latin typeface="Calibri" pitchFamily="34" charset="0"/>
              </a:rPr>
              <a:t>P</a:t>
            </a:r>
            <a:r>
              <a:rPr lang="en-US" sz="2000" baseline="-25000">
                <a:latin typeface="Calibri" pitchFamily="34" charset="0"/>
              </a:rPr>
              <a:t>1</a:t>
            </a:r>
            <a:r>
              <a:rPr lang="en-US" sz="2000">
                <a:latin typeface="Calibri" pitchFamily="34" charset="0"/>
              </a:rPr>
              <a:t> (6s6p)</a:t>
            </a:r>
          </a:p>
        </p:txBody>
      </p:sp>
      <p:sp>
        <p:nvSpPr>
          <p:cNvPr id="18445" name="Line 13"/>
          <p:cNvSpPr>
            <a:spLocks noChangeShapeType="1"/>
          </p:cNvSpPr>
          <p:nvPr/>
        </p:nvSpPr>
        <p:spPr bwMode="auto">
          <a:xfrm flipV="1">
            <a:off x="739775" y="2540000"/>
            <a:ext cx="600075" cy="3525838"/>
          </a:xfrm>
          <a:prstGeom prst="line">
            <a:avLst/>
          </a:prstGeom>
          <a:noFill/>
          <a:ln w="76200">
            <a:solidFill>
              <a:srgbClr val="0000FF"/>
            </a:solidFill>
            <a:round/>
            <a:headEnd/>
            <a:tailEnd type="triangle" w="med" len="med"/>
          </a:ln>
        </p:spPr>
        <p:txBody>
          <a:bodyPr/>
          <a:lstStyle/>
          <a:p>
            <a:endParaRPr lang="en-US"/>
          </a:p>
        </p:txBody>
      </p:sp>
      <p:sp>
        <p:nvSpPr>
          <p:cNvPr id="18446" name="Text Box 14"/>
          <p:cNvSpPr txBox="1">
            <a:spLocks noChangeArrowheads="1"/>
          </p:cNvSpPr>
          <p:nvPr/>
        </p:nvSpPr>
        <p:spPr bwMode="auto">
          <a:xfrm>
            <a:off x="2586038" y="4406900"/>
            <a:ext cx="2100262" cy="641350"/>
          </a:xfrm>
          <a:prstGeom prst="rect">
            <a:avLst/>
          </a:prstGeom>
          <a:noFill/>
          <a:ln w="9525">
            <a:noFill/>
            <a:miter lim="800000"/>
            <a:headEnd/>
            <a:tailEnd/>
          </a:ln>
        </p:spPr>
        <p:txBody>
          <a:bodyPr>
            <a:spAutoFit/>
          </a:bodyPr>
          <a:lstStyle/>
          <a:p>
            <a:r>
              <a:rPr lang="en-US" b="1" baseline="30000">
                <a:solidFill>
                  <a:srgbClr val="008000"/>
                </a:solidFill>
                <a:latin typeface="Calibri" pitchFamily="34" charset="0"/>
              </a:rPr>
              <a:t>3</a:t>
            </a:r>
            <a:r>
              <a:rPr lang="en-US" b="1">
                <a:solidFill>
                  <a:srgbClr val="008000"/>
                </a:solidFill>
                <a:latin typeface="Calibri" pitchFamily="34" charset="0"/>
              </a:rPr>
              <a:t>P</a:t>
            </a:r>
            <a:r>
              <a:rPr lang="en-US" b="1" baseline="-25000">
                <a:solidFill>
                  <a:srgbClr val="008000"/>
                </a:solidFill>
                <a:latin typeface="Calibri" pitchFamily="34" charset="0"/>
              </a:rPr>
              <a:t>1</a:t>
            </a:r>
            <a:r>
              <a:rPr lang="en-US" b="1">
                <a:solidFill>
                  <a:srgbClr val="008000"/>
                </a:solidFill>
                <a:latin typeface="Calibri" pitchFamily="34" charset="0"/>
              </a:rPr>
              <a:t>: 555.8 nm, </a:t>
            </a:r>
          </a:p>
          <a:p>
            <a:r>
              <a:rPr lang="en-US" b="1">
                <a:solidFill>
                  <a:srgbClr val="008000"/>
                </a:solidFill>
                <a:latin typeface="Calibri" pitchFamily="34" charset="0"/>
              </a:rPr>
              <a:t>182 kHz</a:t>
            </a:r>
          </a:p>
        </p:txBody>
      </p:sp>
      <p:sp>
        <p:nvSpPr>
          <p:cNvPr id="18447" name="Line 15"/>
          <p:cNvSpPr>
            <a:spLocks noChangeShapeType="1"/>
          </p:cNvSpPr>
          <p:nvPr/>
        </p:nvSpPr>
        <p:spPr bwMode="auto">
          <a:xfrm>
            <a:off x="3095625" y="3979863"/>
            <a:ext cx="214313" cy="0"/>
          </a:xfrm>
          <a:prstGeom prst="line">
            <a:avLst/>
          </a:prstGeom>
          <a:noFill/>
          <a:ln w="38100">
            <a:solidFill>
              <a:schemeClr val="tx1"/>
            </a:solidFill>
            <a:round/>
            <a:headEnd/>
            <a:tailEnd/>
          </a:ln>
        </p:spPr>
        <p:txBody>
          <a:bodyPr/>
          <a:lstStyle/>
          <a:p>
            <a:endParaRPr lang="en-US"/>
          </a:p>
        </p:txBody>
      </p:sp>
      <p:sp>
        <p:nvSpPr>
          <p:cNvPr id="18448" name="Line 16"/>
          <p:cNvSpPr>
            <a:spLocks noChangeShapeType="1"/>
          </p:cNvSpPr>
          <p:nvPr/>
        </p:nvSpPr>
        <p:spPr bwMode="auto">
          <a:xfrm>
            <a:off x="2795588" y="3467100"/>
            <a:ext cx="215900" cy="0"/>
          </a:xfrm>
          <a:prstGeom prst="line">
            <a:avLst/>
          </a:prstGeom>
          <a:noFill/>
          <a:ln w="38100">
            <a:solidFill>
              <a:schemeClr val="tx1"/>
            </a:solidFill>
            <a:round/>
            <a:headEnd/>
            <a:tailEnd/>
          </a:ln>
        </p:spPr>
        <p:txBody>
          <a:bodyPr/>
          <a:lstStyle/>
          <a:p>
            <a:endParaRPr lang="en-US"/>
          </a:p>
        </p:txBody>
      </p:sp>
      <p:sp>
        <p:nvSpPr>
          <p:cNvPr id="18449" name="Line 17"/>
          <p:cNvSpPr>
            <a:spLocks noChangeShapeType="1"/>
          </p:cNvSpPr>
          <p:nvPr/>
        </p:nvSpPr>
        <p:spPr bwMode="auto">
          <a:xfrm flipV="1">
            <a:off x="698500" y="3979863"/>
            <a:ext cx="2525713" cy="2116137"/>
          </a:xfrm>
          <a:prstGeom prst="line">
            <a:avLst/>
          </a:prstGeom>
          <a:noFill/>
          <a:ln w="28575">
            <a:solidFill>
              <a:srgbClr val="FFFF00"/>
            </a:solidFill>
            <a:round/>
            <a:headEnd/>
            <a:tailEnd type="triangle" w="med" len="med"/>
          </a:ln>
        </p:spPr>
        <p:txBody>
          <a:bodyPr/>
          <a:lstStyle/>
          <a:p>
            <a:endParaRPr lang="en-US"/>
          </a:p>
        </p:txBody>
      </p:sp>
      <p:sp>
        <p:nvSpPr>
          <p:cNvPr id="18450" name="Text Box 18"/>
          <p:cNvSpPr txBox="1">
            <a:spLocks noChangeArrowheads="1"/>
          </p:cNvSpPr>
          <p:nvPr/>
        </p:nvSpPr>
        <p:spPr bwMode="auto">
          <a:xfrm>
            <a:off x="3625850" y="3414713"/>
            <a:ext cx="1719263" cy="519112"/>
          </a:xfrm>
          <a:prstGeom prst="rect">
            <a:avLst/>
          </a:prstGeom>
          <a:solidFill>
            <a:schemeClr val="bg1"/>
          </a:solidFill>
          <a:ln w="9525">
            <a:noFill/>
            <a:miter lim="800000"/>
            <a:headEnd/>
            <a:tailEnd/>
          </a:ln>
        </p:spPr>
        <p:txBody>
          <a:bodyPr>
            <a:spAutoFit/>
          </a:bodyPr>
          <a:lstStyle/>
          <a:p>
            <a:r>
              <a:rPr lang="en-US" sz="2000" baseline="30000">
                <a:latin typeface="Calibri" pitchFamily="34" charset="0"/>
              </a:rPr>
              <a:t>3</a:t>
            </a:r>
            <a:r>
              <a:rPr lang="en-US" sz="2000">
                <a:latin typeface="Calibri" pitchFamily="34" charset="0"/>
              </a:rPr>
              <a:t>P</a:t>
            </a:r>
            <a:r>
              <a:rPr lang="en-US" sz="2000" baseline="-25000">
                <a:latin typeface="Calibri" pitchFamily="34" charset="0"/>
              </a:rPr>
              <a:t>0,1,2 </a:t>
            </a:r>
            <a:r>
              <a:rPr lang="en-US" sz="2000">
                <a:latin typeface="Calibri" pitchFamily="34" charset="0"/>
              </a:rPr>
              <a:t>(6s6p</a:t>
            </a:r>
            <a:r>
              <a:rPr lang="en-US" sz="2800">
                <a:latin typeface="Calibri" pitchFamily="34" charset="0"/>
              </a:rPr>
              <a:t>)</a:t>
            </a:r>
          </a:p>
        </p:txBody>
      </p:sp>
      <p:sp>
        <p:nvSpPr>
          <p:cNvPr id="18451" name="Text Box 19"/>
          <p:cNvSpPr txBox="1">
            <a:spLocks noChangeArrowheads="1"/>
          </p:cNvSpPr>
          <p:nvPr/>
        </p:nvSpPr>
        <p:spPr bwMode="auto">
          <a:xfrm>
            <a:off x="1235075" y="631825"/>
            <a:ext cx="7294563" cy="396875"/>
          </a:xfrm>
          <a:prstGeom prst="rect">
            <a:avLst/>
          </a:prstGeom>
          <a:noFill/>
          <a:ln w="9525">
            <a:noFill/>
            <a:miter lim="800000"/>
            <a:headEnd/>
            <a:tailEnd/>
          </a:ln>
        </p:spPr>
        <p:txBody>
          <a:bodyPr>
            <a:spAutoFit/>
          </a:bodyPr>
          <a:lstStyle/>
          <a:p>
            <a:pPr eaLnBrk="0" hangingPunct="0"/>
            <a:r>
              <a:rPr lang="en-US" sz="2000">
                <a:latin typeface="Times New Roman" pitchFamily="18" charset="0"/>
              </a:rPr>
              <a:t>- Excellent prospects for high stability and small absolute uncertainty</a:t>
            </a:r>
          </a:p>
        </p:txBody>
      </p:sp>
      <p:sp>
        <p:nvSpPr>
          <p:cNvPr id="18452" name="Line 20"/>
          <p:cNvSpPr>
            <a:spLocks noChangeShapeType="1"/>
          </p:cNvSpPr>
          <p:nvPr/>
        </p:nvSpPr>
        <p:spPr bwMode="auto">
          <a:xfrm flipV="1">
            <a:off x="3095625" y="2063750"/>
            <a:ext cx="990600" cy="1676400"/>
          </a:xfrm>
          <a:prstGeom prst="line">
            <a:avLst/>
          </a:prstGeom>
          <a:noFill/>
          <a:ln w="76200">
            <a:solidFill>
              <a:srgbClr val="FF3399"/>
            </a:solidFill>
            <a:round/>
            <a:headEnd type="triangle" w="med" len="med"/>
            <a:tailEnd type="triangle" w="med" len="med"/>
          </a:ln>
        </p:spPr>
        <p:txBody>
          <a:bodyPr/>
          <a:lstStyle/>
          <a:p>
            <a:endParaRPr lang="en-US"/>
          </a:p>
        </p:txBody>
      </p:sp>
      <p:sp>
        <p:nvSpPr>
          <p:cNvPr id="18453" name="Line 21"/>
          <p:cNvSpPr>
            <a:spLocks noChangeShapeType="1"/>
          </p:cNvSpPr>
          <p:nvPr/>
        </p:nvSpPr>
        <p:spPr bwMode="auto">
          <a:xfrm flipV="1">
            <a:off x="739775" y="4371975"/>
            <a:ext cx="990600" cy="1676400"/>
          </a:xfrm>
          <a:prstGeom prst="line">
            <a:avLst/>
          </a:prstGeom>
          <a:noFill/>
          <a:ln w="76200">
            <a:solidFill>
              <a:srgbClr val="FF3399"/>
            </a:solidFill>
            <a:round/>
            <a:headEnd type="triangle" w="med" len="med"/>
            <a:tailEnd type="triangle" w="med" len="med"/>
          </a:ln>
        </p:spPr>
        <p:txBody>
          <a:bodyPr/>
          <a:lstStyle/>
          <a:p>
            <a:endParaRPr lang="en-US"/>
          </a:p>
        </p:txBody>
      </p:sp>
      <p:sp>
        <p:nvSpPr>
          <p:cNvPr id="18454" name="Text Box 22"/>
          <p:cNvSpPr txBox="1">
            <a:spLocks noChangeArrowheads="1"/>
          </p:cNvSpPr>
          <p:nvPr/>
        </p:nvSpPr>
        <p:spPr bwMode="auto">
          <a:xfrm>
            <a:off x="3822700" y="2509838"/>
            <a:ext cx="946150" cy="641350"/>
          </a:xfrm>
          <a:prstGeom prst="rect">
            <a:avLst/>
          </a:prstGeom>
          <a:noFill/>
          <a:ln w="9525">
            <a:noFill/>
            <a:miter lim="800000"/>
            <a:headEnd/>
            <a:tailEnd/>
          </a:ln>
        </p:spPr>
        <p:txBody>
          <a:bodyPr wrap="none">
            <a:spAutoFit/>
          </a:bodyPr>
          <a:lstStyle/>
          <a:p>
            <a:r>
              <a:rPr lang="en-US">
                <a:solidFill>
                  <a:srgbClr val="FF0066"/>
                </a:solidFill>
                <a:latin typeface="Calibri" pitchFamily="34" charset="0"/>
              </a:rPr>
              <a:t>Lattice</a:t>
            </a:r>
          </a:p>
          <a:p>
            <a:r>
              <a:rPr lang="en-US">
                <a:solidFill>
                  <a:srgbClr val="FF0066"/>
                </a:solidFill>
                <a:latin typeface="Calibri" pitchFamily="34" charset="0"/>
              </a:rPr>
              <a:t>759 nm</a:t>
            </a:r>
          </a:p>
        </p:txBody>
      </p:sp>
      <p:sp>
        <p:nvSpPr>
          <p:cNvPr id="18455" name="Text Box 23"/>
          <p:cNvSpPr txBox="1">
            <a:spLocks noChangeArrowheads="1"/>
          </p:cNvSpPr>
          <p:nvPr/>
        </p:nvSpPr>
        <p:spPr bwMode="auto">
          <a:xfrm rot="-5400000">
            <a:off x="-190500" y="3695700"/>
            <a:ext cx="1052513" cy="366713"/>
          </a:xfrm>
          <a:prstGeom prst="rect">
            <a:avLst/>
          </a:prstGeom>
          <a:noFill/>
          <a:ln w="9525">
            <a:noFill/>
            <a:miter lim="800000"/>
            <a:headEnd/>
            <a:tailEnd/>
          </a:ln>
        </p:spPr>
        <p:txBody>
          <a:bodyPr>
            <a:spAutoFit/>
          </a:bodyPr>
          <a:lstStyle/>
          <a:p>
            <a:pPr>
              <a:spcBef>
                <a:spcPct val="50000"/>
              </a:spcBef>
            </a:pPr>
            <a:r>
              <a:rPr lang="en-US">
                <a:latin typeface="Calibri" pitchFamily="34" charset="0"/>
              </a:rPr>
              <a:t>Energy</a:t>
            </a:r>
          </a:p>
        </p:txBody>
      </p:sp>
      <p:sp>
        <p:nvSpPr>
          <p:cNvPr id="18456" name="Line 24"/>
          <p:cNvSpPr>
            <a:spLocks noChangeShapeType="1"/>
          </p:cNvSpPr>
          <p:nvPr/>
        </p:nvSpPr>
        <p:spPr bwMode="auto">
          <a:xfrm flipV="1">
            <a:off x="381000" y="2895600"/>
            <a:ext cx="0" cy="609600"/>
          </a:xfrm>
          <a:prstGeom prst="line">
            <a:avLst/>
          </a:prstGeom>
          <a:noFill/>
          <a:ln w="9525">
            <a:solidFill>
              <a:schemeClr val="tx1"/>
            </a:solidFill>
            <a:round/>
            <a:headEnd/>
            <a:tailEnd type="triangle" w="med" len="med"/>
          </a:ln>
        </p:spPr>
        <p:txBody>
          <a:bodyPr/>
          <a:lstStyle/>
          <a:p>
            <a:endParaRPr lang="en-US"/>
          </a:p>
        </p:txBody>
      </p:sp>
      <p:pic>
        <p:nvPicPr>
          <p:cNvPr id="18457" name="Picture 25" descr="MOTBlue"/>
          <p:cNvPicPr>
            <a:picLocks noChangeAspect="1" noChangeArrowheads="1"/>
          </p:cNvPicPr>
          <p:nvPr/>
        </p:nvPicPr>
        <p:blipFill>
          <a:blip r:embed="rId5" cstate="print"/>
          <a:srcRect/>
          <a:stretch>
            <a:fillRect/>
          </a:stretch>
        </p:blipFill>
        <p:spPr bwMode="auto">
          <a:xfrm>
            <a:off x="5638800" y="1219200"/>
            <a:ext cx="3505200" cy="2628900"/>
          </a:xfrm>
          <a:prstGeom prst="rect">
            <a:avLst/>
          </a:prstGeom>
          <a:noFill/>
          <a:ln w="9525">
            <a:noFill/>
            <a:miter lim="800000"/>
            <a:headEnd/>
            <a:tailEnd/>
          </a:ln>
        </p:spPr>
      </p:pic>
      <p:sp>
        <p:nvSpPr>
          <p:cNvPr id="18458" name="Text Box 17"/>
          <p:cNvSpPr txBox="1">
            <a:spLocks noChangeArrowheads="1"/>
          </p:cNvSpPr>
          <p:nvPr/>
        </p:nvSpPr>
        <p:spPr bwMode="auto">
          <a:xfrm>
            <a:off x="1284288" y="5384800"/>
            <a:ext cx="3011487" cy="862013"/>
          </a:xfrm>
          <a:prstGeom prst="rect">
            <a:avLst/>
          </a:prstGeom>
          <a:noFill/>
          <a:ln w="9525">
            <a:noFill/>
            <a:miter lim="800000"/>
            <a:headEnd/>
            <a:tailEnd/>
          </a:ln>
        </p:spPr>
        <p:txBody>
          <a:bodyPr>
            <a:spAutoFit/>
          </a:bodyPr>
          <a:lstStyle/>
          <a:p>
            <a:pPr eaLnBrk="0" hangingPunct="0"/>
            <a:r>
              <a:rPr lang="en-US" sz="1600">
                <a:solidFill>
                  <a:srgbClr val="FF3300"/>
                </a:solidFill>
                <a:latin typeface="Times New Roman" pitchFamily="18" charset="0"/>
                <a:cs typeface="Times New Roman" pitchFamily="18" charset="0"/>
              </a:rPr>
              <a:t>  </a:t>
            </a:r>
            <a:r>
              <a:rPr lang="el-GR" sz="1600">
                <a:latin typeface="Trebuchet MS" pitchFamily="34" charset="0"/>
                <a:cs typeface="Times New Roman" pitchFamily="18" charset="0"/>
              </a:rPr>
              <a:t>λ</a:t>
            </a:r>
            <a:r>
              <a:rPr lang="en-US" sz="1600">
                <a:latin typeface="Trebuchet MS" pitchFamily="34" charset="0"/>
                <a:cs typeface="Times New Roman" pitchFamily="18" charset="0"/>
              </a:rPr>
              <a:t> = 578 nm</a:t>
            </a:r>
          </a:p>
          <a:p>
            <a:pPr eaLnBrk="0" hangingPunct="0"/>
            <a:r>
              <a:rPr lang="el-GR" sz="1600">
                <a:latin typeface="Trebuchet MS" pitchFamily="34" charset="0"/>
                <a:cs typeface="Times New Roman" pitchFamily="18" charset="0"/>
              </a:rPr>
              <a:t>Δν</a:t>
            </a:r>
            <a:r>
              <a:rPr lang="en-US" sz="1600">
                <a:latin typeface="Trebuchet MS" pitchFamily="34" charset="0"/>
                <a:cs typeface="Times New Roman" pitchFamily="18" charset="0"/>
              </a:rPr>
              <a:t> = ~0     </a:t>
            </a:r>
            <a:r>
              <a:rPr lang="en-US" sz="1600" baseline="30000">
                <a:latin typeface="Trebuchet MS" pitchFamily="34" charset="0"/>
                <a:cs typeface="Times New Roman" pitchFamily="18" charset="0"/>
              </a:rPr>
              <a:t>174</a:t>
            </a:r>
            <a:r>
              <a:rPr lang="en-US" sz="1600">
                <a:latin typeface="Trebuchet MS" pitchFamily="34" charset="0"/>
                <a:cs typeface="Times New Roman" pitchFamily="18" charset="0"/>
              </a:rPr>
              <a:t>Yb</a:t>
            </a:r>
          </a:p>
          <a:p>
            <a:pPr eaLnBrk="0" hangingPunct="0"/>
            <a:r>
              <a:rPr lang="en-US" sz="1600">
                <a:latin typeface="Trebuchet MS" pitchFamily="34" charset="0"/>
                <a:cs typeface="Times New Roman" pitchFamily="18" charset="0"/>
              </a:rPr>
              <a:t>        15 mHz    </a:t>
            </a:r>
            <a:r>
              <a:rPr lang="en-US" sz="1600" baseline="30000">
                <a:latin typeface="Trebuchet MS" pitchFamily="34" charset="0"/>
                <a:cs typeface="Times New Roman" pitchFamily="18" charset="0"/>
              </a:rPr>
              <a:t>171</a:t>
            </a:r>
            <a:r>
              <a:rPr lang="en-US" sz="1600">
                <a:latin typeface="Trebuchet MS" pitchFamily="34" charset="0"/>
                <a:cs typeface="Times New Roman" pitchFamily="18" charset="0"/>
              </a:rPr>
              <a:t>Yb, </a:t>
            </a:r>
            <a:r>
              <a:rPr lang="en-US" sz="1600" baseline="30000">
                <a:latin typeface="Trebuchet MS" pitchFamily="34" charset="0"/>
                <a:cs typeface="Times New Roman" pitchFamily="18" charset="0"/>
              </a:rPr>
              <a:t>173</a:t>
            </a:r>
            <a:r>
              <a:rPr lang="en-US" sz="1600">
                <a:latin typeface="Trebuchet MS" pitchFamily="34" charset="0"/>
                <a:cs typeface="Times New Roman" pitchFamily="18" charset="0"/>
              </a:rPr>
              <a:t>Yb</a:t>
            </a:r>
            <a:endParaRPr lang="en-US" sz="1600">
              <a:solidFill>
                <a:srgbClr val="FF3300"/>
              </a:solidFill>
              <a:latin typeface="Trebuchet MS" pitchFamily="34" charset="0"/>
            </a:endParaRPr>
          </a:p>
        </p:txBody>
      </p:sp>
      <p:sp>
        <p:nvSpPr>
          <p:cNvPr id="18459" name="Rectangle 27"/>
          <p:cNvSpPr>
            <a:spLocks noChangeArrowheads="1"/>
          </p:cNvSpPr>
          <p:nvPr/>
        </p:nvSpPr>
        <p:spPr bwMode="auto">
          <a:xfrm>
            <a:off x="1192213" y="6246813"/>
            <a:ext cx="2374900" cy="338137"/>
          </a:xfrm>
          <a:prstGeom prst="rect">
            <a:avLst/>
          </a:prstGeom>
          <a:noFill/>
          <a:ln w="9525">
            <a:noFill/>
            <a:miter lim="800000"/>
            <a:headEnd/>
            <a:tailEnd/>
          </a:ln>
        </p:spPr>
        <p:txBody>
          <a:bodyPr wrap="none">
            <a:spAutoFit/>
          </a:bodyPr>
          <a:lstStyle/>
          <a:p>
            <a:r>
              <a:rPr lang="en-US" sz="1600">
                <a:latin typeface="Trebuchet MS" pitchFamily="34" charset="0"/>
              </a:rPr>
              <a:t>(</a:t>
            </a:r>
            <a:r>
              <a:rPr lang="en-US" sz="1600" baseline="30000">
                <a:latin typeface="Trebuchet MS" pitchFamily="34" charset="0"/>
              </a:rPr>
              <a:t>171</a:t>
            </a:r>
            <a:r>
              <a:rPr lang="en-US" sz="1600">
                <a:latin typeface="Trebuchet MS" pitchFamily="34" charset="0"/>
              </a:rPr>
              <a:t>Yb, </a:t>
            </a:r>
            <a:r>
              <a:rPr lang="en-US" sz="1600" baseline="30000">
                <a:latin typeface="Trebuchet MS" pitchFamily="34" charset="0"/>
              </a:rPr>
              <a:t>173</a:t>
            </a:r>
            <a:r>
              <a:rPr lang="en-US" sz="1600">
                <a:latin typeface="Trebuchet MS" pitchFamily="34" charset="0"/>
              </a:rPr>
              <a:t>Yb  I=1/2,5/2)</a:t>
            </a:r>
            <a:endParaRPr lang="en-US" sz="1600">
              <a:latin typeface="Calibri" pitchFamily="34" charset="0"/>
            </a:endParaRPr>
          </a:p>
        </p:txBody>
      </p:sp>
      <p:sp>
        <p:nvSpPr>
          <p:cNvPr id="18460" name="Text Box 12"/>
          <p:cNvSpPr txBox="1">
            <a:spLocks noChangeArrowheads="1"/>
          </p:cNvSpPr>
          <p:nvPr/>
        </p:nvSpPr>
        <p:spPr bwMode="auto">
          <a:xfrm>
            <a:off x="152400" y="5895975"/>
            <a:ext cx="546100" cy="400050"/>
          </a:xfrm>
          <a:prstGeom prst="rect">
            <a:avLst/>
          </a:prstGeom>
          <a:solidFill>
            <a:schemeClr val="bg1"/>
          </a:solidFill>
          <a:ln w="9525">
            <a:noFill/>
            <a:miter lim="800000"/>
            <a:headEnd/>
            <a:tailEnd/>
          </a:ln>
        </p:spPr>
        <p:txBody>
          <a:bodyPr wrap="none">
            <a:spAutoFit/>
          </a:bodyPr>
          <a:lstStyle/>
          <a:p>
            <a:r>
              <a:rPr lang="en-US" sz="2000" baseline="30000">
                <a:latin typeface="Calibri" pitchFamily="34" charset="0"/>
              </a:rPr>
              <a:t>1</a:t>
            </a:r>
            <a:r>
              <a:rPr lang="en-US" sz="2000">
                <a:latin typeface="Calibri" pitchFamily="34" charset="0"/>
              </a:rPr>
              <a:t>S</a:t>
            </a:r>
            <a:r>
              <a:rPr lang="en-US" sz="2000" baseline="-25000">
                <a:latin typeface="Calibri" pitchFamily="34" charset="0"/>
              </a:rPr>
              <a:t>0</a:t>
            </a:r>
            <a:endParaRPr lang="en-US" sz="2000">
              <a:latin typeface="Calibri"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533400"/>
          </a:xfrm>
        </p:spPr>
        <p:txBody>
          <a:bodyPr>
            <a:normAutofit/>
          </a:bodyPr>
          <a:lstStyle/>
          <a:p>
            <a:r>
              <a:rPr lang="en-US" sz="2400" dirty="0" smtClean="0">
                <a:latin typeface="Comic Sans MS" pitchFamily="66" charset="0"/>
              </a:rPr>
              <a:t>Outline of the talk</a:t>
            </a:r>
            <a:endParaRPr lang="en-US" sz="2400" dirty="0">
              <a:latin typeface="Comic Sans MS" pitchFamily="66" charset="0"/>
            </a:endParaRPr>
          </a:p>
        </p:txBody>
      </p:sp>
      <p:sp>
        <p:nvSpPr>
          <p:cNvPr id="3" name="TextBox 2"/>
          <p:cNvSpPr txBox="1"/>
          <p:nvPr/>
        </p:nvSpPr>
        <p:spPr>
          <a:xfrm>
            <a:off x="1143000" y="685800"/>
            <a:ext cx="7010400" cy="6001643"/>
          </a:xfrm>
          <a:prstGeom prst="rect">
            <a:avLst/>
          </a:prstGeom>
          <a:noFill/>
        </p:spPr>
        <p:txBody>
          <a:bodyPr wrap="square" rtlCol="0">
            <a:spAutoFit/>
          </a:bodyPr>
          <a:lstStyle/>
          <a:p>
            <a:pPr>
              <a:buFont typeface="Arial" pitchFamily="34" charset="0"/>
              <a:buChar char="•"/>
            </a:pPr>
            <a:r>
              <a:rPr lang="en-US" sz="1600" dirty="0" smtClean="0">
                <a:latin typeface="Comic Sans MS" pitchFamily="66" charset="0"/>
              </a:rPr>
              <a:t>Why Atom Interferometry to detect Gravity Waves?</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Basics Of Atom Interferometer.</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 Atom Gradiometer as a sensor for detection of Gravity Wave.</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Amplification of Gravity Wave Phase:</a:t>
            </a:r>
          </a:p>
          <a:p>
            <a:pPr>
              <a:buFont typeface="Arial" pitchFamily="34" charset="0"/>
              <a:buChar char="•"/>
            </a:pPr>
            <a:endParaRPr lang="en-US" sz="1600" dirty="0" smtClean="0">
              <a:latin typeface="Comic Sans MS" pitchFamily="66" charset="0"/>
            </a:endParaRPr>
          </a:p>
          <a:p>
            <a:r>
              <a:rPr lang="en-US" sz="1600" dirty="0" smtClean="0">
                <a:latin typeface="Comic Sans MS" pitchFamily="66" charset="0"/>
              </a:rPr>
              <a:t>                            1) Large Momentum Transfer (LMT)</a:t>
            </a:r>
          </a:p>
          <a:p>
            <a:endParaRPr lang="en-US" sz="1600" dirty="0" smtClean="0">
              <a:latin typeface="Comic Sans MS" pitchFamily="66" charset="0"/>
            </a:endParaRPr>
          </a:p>
          <a:p>
            <a:r>
              <a:rPr lang="en-US" sz="1600" dirty="0" smtClean="0">
                <a:latin typeface="Comic Sans MS" pitchFamily="66" charset="0"/>
              </a:rPr>
              <a:t>                            2) Resonance(Heterodyne) </a:t>
            </a:r>
            <a:r>
              <a:rPr lang="en-US" sz="1600" dirty="0" smtClean="0">
                <a:latin typeface="Comic Sans MS" pitchFamily="66" charset="0"/>
              </a:rPr>
              <a:t>detection</a:t>
            </a:r>
          </a:p>
          <a:p>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Laser Phase Noise Mitigation</a:t>
            </a:r>
          </a:p>
          <a:p>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Proposed Configurations.</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 Phase calculation.</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 </a:t>
            </a:r>
            <a:r>
              <a:rPr lang="en-US" sz="1600" dirty="0" smtClean="0">
                <a:latin typeface="Comic Sans MS" pitchFamily="66" charset="0"/>
              </a:rPr>
              <a:t>Existing </a:t>
            </a:r>
            <a:r>
              <a:rPr lang="en-US" sz="1600" dirty="0" smtClean="0">
                <a:latin typeface="Comic Sans MS" pitchFamily="66" charset="0"/>
              </a:rPr>
              <a:t>Technologies and Technology Maturation</a:t>
            </a:r>
            <a:endParaRPr lang="en-US" sz="1600" dirty="0" smtClean="0">
              <a:latin typeface="Comic Sans MS" pitchFamily="66" charset="0"/>
            </a:endParaRPr>
          </a:p>
          <a:p>
            <a:pPr>
              <a:buFont typeface="Arial" pitchFamily="34" charset="0"/>
              <a:buChar char="•"/>
            </a:pPr>
            <a:endParaRPr lang="en-US" sz="1600" dirty="0" smtClean="0">
              <a:latin typeface="Comic Sans MS" pitchFamily="66" charset="0"/>
            </a:endParaRPr>
          </a:p>
          <a:p>
            <a:endParaRPr lang="en-US" sz="1600" dirty="0" smtClean="0">
              <a:latin typeface="Comic Sans MS" pitchFamily="66" charset="0"/>
            </a:endParaRPr>
          </a:p>
          <a:p>
            <a:pPr>
              <a:buFont typeface="Arial" pitchFamily="34" charset="0"/>
              <a:buChar char="•"/>
            </a:pPr>
            <a:endParaRPr lang="en-US" sz="1600" dirty="0" smtClean="0">
              <a:latin typeface="Comic Sans MS" pitchFamily="66" charset="0"/>
            </a:endParaRPr>
          </a:p>
          <a:p>
            <a:endParaRPr lang="en-US" sz="1600" dirty="0" smtClean="0">
              <a:latin typeface="Comic Sans MS" pitchFamily="66" charset="0"/>
            </a:endParaRPr>
          </a:p>
          <a:p>
            <a:pPr>
              <a:buFont typeface="Arial" pitchFamily="34" charset="0"/>
              <a:buChar char="•"/>
            </a:pPr>
            <a:endParaRPr lang="en-US" sz="1600" dirty="0">
              <a:latin typeface="Comic Sans MS" pitchFamily="66"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a:bodyPr>
          <a:lstStyle/>
          <a:p>
            <a:r>
              <a:rPr lang="en-US" sz="2400" dirty="0" smtClean="0">
                <a:latin typeface="Comic Sans MS" pitchFamily="66" charset="0"/>
              </a:rPr>
              <a:t>Atom Interferometer Contributions</a:t>
            </a:r>
            <a:endParaRPr lang="en-US" sz="2400" dirty="0">
              <a:latin typeface="Comic Sans MS" pitchFamily="66" charset="0"/>
            </a:endParaRPr>
          </a:p>
        </p:txBody>
      </p:sp>
      <p:sp>
        <p:nvSpPr>
          <p:cNvPr id="3" name="TextBox 2"/>
          <p:cNvSpPr txBox="1"/>
          <p:nvPr/>
        </p:nvSpPr>
        <p:spPr>
          <a:xfrm>
            <a:off x="609600" y="990600"/>
            <a:ext cx="8229600" cy="4278094"/>
          </a:xfrm>
          <a:prstGeom prst="rect">
            <a:avLst/>
          </a:prstGeom>
          <a:noFill/>
        </p:spPr>
        <p:txBody>
          <a:bodyPr wrap="square" rtlCol="0">
            <a:spAutoFit/>
          </a:bodyPr>
          <a:lstStyle/>
          <a:p>
            <a:r>
              <a:rPr lang="en-US" sz="1600" dirty="0" smtClean="0">
                <a:latin typeface="Comic Sans MS" pitchFamily="66" charset="0"/>
              </a:rPr>
              <a:t>Why Atom Interferometry for Gravity Wave Detection???</a:t>
            </a:r>
          </a:p>
          <a:p>
            <a:pPr marL="285750" indent="-285750">
              <a:buFont typeface="Arial" pitchFamily="34" charset="0"/>
              <a:buChar char="•"/>
            </a:pPr>
            <a:endParaRPr lang="en-US" sz="1600" dirty="0" smtClean="0">
              <a:latin typeface="Comic Sans MS" pitchFamily="66" charset="0"/>
            </a:endParaRPr>
          </a:p>
          <a:p>
            <a:pPr marL="285750" indent="-285750">
              <a:buFont typeface="Arial" pitchFamily="34" charset="0"/>
              <a:buChar char="•"/>
            </a:pPr>
            <a:r>
              <a:rPr lang="en-US" sz="1600" dirty="0" smtClean="0">
                <a:latin typeface="Comic Sans MS" pitchFamily="66" charset="0"/>
              </a:rPr>
              <a:t>A neutral atom is naturally decoupled from its environment. That makes atoms nearly ideal inertial test masses. This means they are ideally suited to measure Gravitational effects  of all kinds including Gravity Wave.</a:t>
            </a:r>
          </a:p>
          <a:p>
            <a:pPr marL="285750" indent="-285750"/>
            <a:r>
              <a:rPr lang="en-US" sz="1600" dirty="0" smtClean="0">
                <a:latin typeface="Comic Sans MS" pitchFamily="66" charset="0"/>
              </a:rPr>
              <a:t> </a:t>
            </a:r>
            <a:r>
              <a:rPr lang="en-US" sz="1600" dirty="0" smtClean="0">
                <a:latin typeface="Comic Sans MS" pitchFamily="66" charset="0"/>
              </a:rPr>
              <a:t>     </a:t>
            </a:r>
            <a:endParaRPr lang="en-US" sz="1600" dirty="0" smtClean="0">
              <a:latin typeface="Comic Sans MS" pitchFamily="66" charset="0"/>
            </a:endParaRPr>
          </a:p>
          <a:p>
            <a:endParaRPr lang="en-US" sz="1600" dirty="0">
              <a:latin typeface="Comic Sans MS" pitchFamily="66" charset="0"/>
            </a:endParaRPr>
          </a:p>
          <a:p>
            <a:pPr marL="285750" indent="-285750">
              <a:buFont typeface="Arial" pitchFamily="34" charset="0"/>
              <a:buChar char="•"/>
            </a:pPr>
            <a:r>
              <a:rPr lang="en-US" sz="1600" dirty="0" smtClean="0">
                <a:latin typeface="Comic Sans MS" pitchFamily="66" charset="0"/>
              </a:rPr>
              <a:t>Amplification of the Gravity Wave OPD(phase) due to Coherent</a:t>
            </a:r>
          </a:p>
          <a:p>
            <a:r>
              <a:rPr lang="en-US" sz="1600" dirty="0">
                <a:latin typeface="Comic Sans MS" pitchFamily="66" charset="0"/>
              </a:rPr>
              <a:t> </a:t>
            </a:r>
            <a:r>
              <a:rPr lang="en-US" sz="1600" dirty="0" smtClean="0">
                <a:latin typeface="Comic Sans MS" pitchFamily="66" charset="0"/>
              </a:rPr>
              <a:t>    multiple interaction of light with the atom. AKA Large Momentum Beam Splitter.</a:t>
            </a:r>
          </a:p>
          <a:p>
            <a:r>
              <a:rPr lang="en-US" sz="1600" dirty="0">
                <a:latin typeface="Comic Sans MS" pitchFamily="66" charset="0"/>
              </a:rPr>
              <a:t> </a:t>
            </a:r>
            <a:r>
              <a:rPr lang="en-US" sz="1600" dirty="0" smtClean="0">
                <a:latin typeface="Comic Sans MS" pitchFamily="66" charset="0"/>
              </a:rPr>
              <a:t>    This is a noiseless quantum mechanical amplification of Phase.     </a:t>
            </a:r>
          </a:p>
          <a:p>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    No Radiation Pressure Noise. </a:t>
            </a:r>
          </a:p>
          <a:p>
            <a:pPr>
              <a:buFont typeface="Arial" pitchFamily="34" charset="0"/>
              <a:buChar char="•"/>
            </a:pPr>
            <a:endParaRPr lang="en-US" sz="1600" dirty="0" smtClean="0">
              <a:latin typeface="Comic Sans MS" pitchFamily="66" charset="0"/>
            </a:endParaRPr>
          </a:p>
          <a:p>
            <a:pPr>
              <a:buFont typeface="Arial" pitchFamily="34" charset="0"/>
              <a:buChar char="•"/>
            </a:pPr>
            <a:r>
              <a:rPr lang="en-US" sz="1600" dirty="0" smtClean="0">
                <a:latin typeface="Comic Sans MS" pitchFamily="66" charset="0"/>
              </a:rPr>
              <a:t>    Amplification of the Gravity Wave Phase due to Resonance(heterodyne)</a:t>
            </a:r>
          </a:p>
          <a:p>
            <a:r>
              <a:rPr lang="en-US" sz="1600" dirty="0" smtClean="0">
                <a:latin typeface="Comic Sans MS" pitchFamily="66" charset="0"/>
              </a:rPr>
              <a:t>      detections.          </a:t>
            </a:r>
          </a:p>
          <a:p>
            <a:r>
              <a:rPr lang="en-US" sz="1600" dirty="0">
                <a:latin typeface="Comic Sans MS" pitchFamily="66" charset="0"/>
              </a:rPr>
              <a:t> </a:t>
            </a:r>
            <a:r>
              <a:rPr lang="en-US" sz="1600" dirty="0" smtClean="0">
                <a:latin typeface="Comic Sans MS" pitchFamily="66" charset="0"/>
              </a:rPr>
              <a:t>    </a:t>
            </a:r>
            <a:endParaRPr lang="en-US" sz="1600" dirty="0">
              <a:latin typeface="Comic Sans MS" pitchFamily="66" charset="0"/>
            </a:endParaRPr>
          </a:p>
          <a:p>
            <a:pPr marL="285750" indent="-285750">
              <a:buFont typeface="Arial" pitchFamily="34" charset="0"/>
              <a:buChar char="•"/>
            </a:pPr>
            <a:endParaRPr lang="en-US" sz="1600" dirty="0">
              <a:latin typeface="Comic Sans MS" pitchFamily="66" charset="0"/>
            </a:endParaRPr>
          </a:p>
        </p:txBody>
      </p:sp>
    </p:spTree>
    <p:extLst>
      <p:ext uri="{BB962C8B-B14F-4D97-AF65-F5344CB8AC3E}">
        <p14:creationId xmlns="" xmlns:p14="http://schemas.microsoft.com/office/powerpoint/2010/main" val="28360131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1800" dirty="0" smtClean="0">
                <a:latin typeface="Comic Sans MS" pitchFamily="66" charset="0"/>
              </a:rPr>
              <a:t>An Atom and a Set of Three Pulses Create a Mach-</a:t>
            </a:r>
            <a:r>
              <a:rPr lang="en-US" sz="1800" dirty="0" err="1" smtClean="0">
                <a:latin typeface="Comic Sans MS" pitchFamily="66" charset="0"/>
              </a:rPr>
              <a:t>Zahnder</a:t>
            </a:r>
            <a:r>
              <a:rPr lang="en-US" sz="1800" dirty="0" smtClean="0">
                <a:latin typeface="Comic Sans MS" pitchFamily="66" charset="0"/>
              </a:rPr>
              <a:t> interferometer</a:t>
            </a:r>
            <a:endParaRPr lang="en-US" sz="1800" dirty="0">
              <a:latin typeface="Comic Sans MS" pitchFamily="66" charset="0"/>
            </a:endParaRPr>
          </a:p>
        </p:txBody>
      </p:sp>
      <p:sp>
        <p:nvSpPr>
          <p:cNvPr id="3" name="Diamond 2"/>
          <p:cNvSpPr/>
          <p:nvPr/>
        </p:nvSpPr>
        <p:spPr>
          <a:xfrm>
            <a:off x="2498648" y="1981201"/>
            <a:ext cx="3429000" cy="1524000"/>
          </a:xfrm>
          <a:prstGeom prst="diamond">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p:cNvCxnSpPr/>
          <p:nvPr/>
        </p:nvCxnSpPr>
        <p:spPr>
          <a:xfrm rot="-180000" flipV="1">
            <a:off x="850243" y="2765550"/>
            <a:ext cx="175260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3" idx="3"/>
          </p:cNvCxnSpPr>
          <p:nvPr/>
        </p:nvCxnSpPr>
        <p:spPr>
          <a:xfrm flipV="1">
            <a:off x="5927648" y="2362201"/>
            <a:ext cx="762000" cy="381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3" idx="3"/>
          </p:cNvCxnSpPr>
          <p:nvPr/>
        </p:nvCxnSpPr>
        <p:spPr>
          <a:xfrm>
            <a:off x="5927648" y="2743201"/>
            <a:ext cx="762000" cy="3810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353796" y="2643143"/>
            <a:ext cx="293670" cy="369332"/>
          </a:xfrm>
          <a:prstGeom prst="rect">
            <a:avLst/>
          </a:prstGeom>
          <a:noFill/>
        </p:spPr>
        <p:txBody>
          <a:bodyPr wrap="none" rtlCol="0">
            <a:spAutoFit/>
          </a:bodyPr>
          <a:lstStyle/>
          <a:p>
            <a:r>
              <a:rPr lang="en-US" dirty="0" smtClean="0"/>
              <a:t>g</a:t>
            </a:r>
            <a:endParaRPr lang="en-US" dirty="0"/>
          </a:p>
        </p:txBody>
      </p:sp>
      <p:sp>
        <p:nvSpPr>
          <p:cNvPr id="16" name="TextBox 15"/>
          <p:cNvSpPr txBox="1"/>
          <p:nvPr/>
        </p:nvSpPr>
        <p:spPr>
          <a:xfrm>
            <a:off x="3124201" y="1981201"/>
            <a:ext cx="228600" cy="381000"/>
          </a:xfrm>
          <a:prstGeom prst="rect">
            <a:avLst/>
          </a:prstGeom>
          <a:noFill/>
        </p:spPr>
        <p:txBody>
          <a:bodyPr wrap="square" rtlCol="0">
            <a:spAutoFit/>
          </a:bodyPr>
          <a:lstStyle/>
          <a:p>
            <a:r>
              <a:rPr lang="en-US" dirty="0"/>
              <a:t>g</a:t>
            </a:r>
          </a:p>
        </p:txBody>
      </p:sp>
      <p:sp>
        <p:nvSpPr>
          <p:cNvPr id="17" name="TextBox 16"/>
          <p:cNvSpPr txBox="1"/>
          <p:nvPr/>
        </p:nvSpPr>
        <p:spPr>
          <a:xfrm>
            <a:off x="3124201" y="3344447"/>
            <a:ext cx="300082" cy="369332"/>
          </a:xfrm>
          <a:prstGeom prst="rect">
            <a:avLst/>
          </a:prstGeom>
          <a:noFill/>
        </p:spPr>
        <p:txBody>
          <a:bodyPr wrap="none" rtlCol="0">
            <a:spAutoFit/>
          </a:bodyPr>
          <a:lstStyle/>
          <a:p>
            <a:r>
              <a:rPr lang="en-US" dirty="0"/>
              <a:t>e</a:t>
            </a:r>
          </a:p>
        </p:txBody>
      </p:sp>
      <p:sp>
        <p:nvSpPr>
          <p:cNvPr id="18" name="TextBox 17"/>
          <p:cNvSpPr txBox="1"/>
          <p:nvPr/>
        </p:nvSpPr>
        <p:spPr>
          <a:xfrm>
            <a:off x="5334000" y="3344447"/>
            <a:ext cx="293670" cy="369332"/>
          </a:xfrm>
          <a:prstGeom prst="rect">
            <a:avLst/>
          </a:prstGeom>
          <a:noFill/>
        </p:spPr>
        <p:txBody>
          <a:bodyPr wrap="none" rtlCol="0">
            <a:spAutoFit/>
          </a:bodyPr>
          <a:lstStyle/>
          <a:p>
            <a:r>
              <a:rPr lang="en-US" dirty="0"/>
              <a:t>g</a:t>
            </a:r>
          </a:p>
        </p:txBody>
      </p:sp>
      <p:sp>
        <p:nvSpPr>
          <p:cNvPr id="19" name="TextBox 18"/>
          <p:cNvSpPr txBox="1"/>
          <p:nvPr/>
        </p:nvSpPr>
        <p:spPr>
          <a:xfrm>
            <a:off x="5334000" y="2171701"/>
            <a:ext cx="300082" cy="369332"/>
          </a:xfrm>
          <a:prstGeom prst="rect">
            <a:avLst/>
          </a:prstGeom>
          <a:noFill/>
        </p:spPr>
        <p:txBody>
          <a:bodyPr wrap="none" rtlCol="0">
            <a:spAutoFit/>
          </a:bodyPr>
          <a:lstStyle/>
          <a:p>
            <a:r>
              <a:rPr lang="en-US" dirty="0"/>
              <a:t>e</a:t>
            </a:r>
          </a:p>
        </p:txBody>
      </p:sp>
      <p:sp>
        <p:nvSpPr>
          <p:cNvPr id="20" name="TextBox 19"/>
          <p:cNvSpPr txBox="1"/>
          <p:nvPr/>
        </p:nvSpPr>
        <p:spPr>
          <a:xfrm>
            <a:off x="6781800" y="3124200"/>
            <a:ext cx="2071401" cy="307777"/>
          </a:xfrm>
          <a:prstGeom prst="rect">
            <a:avLst/>
          </a:prstGeom>
          <a:noFill/>
        </p:spPr>
        <p:txBody>
          <a:bodyPr wrap="none" rtlCol="0">
            <a:spAutoFit/>
          </a:bodyPr>
          <a:lstStyle/>
          <a:p>
            <a:r>
              <a:rPr lang="en-US" sz="1400" dirty="0" smtClean="0">
                <a:latin typeface="Comic Sans MS" pitchFamily="66" charset="0"/>
              </a:rPr>
              <a:t>Atom in Excited State</a:t>
            </a:r>
            <a:endParaRPr lang="en-US" sz="1400" dirty="0">
              <a:latin typeface="Comic Sans MS" pitchFamily="66" charset="0"/>
            </a:endParaRPr>
          </a:p>
        </p:txBody>
      </p:sp>
      <p:sp>
        <p:nvSpPr>
          <p:cNvPr id="21" name="TextBox 20"/>
          <p:cNvSpPr txBox="1"/>
          <p:nvPr/>
        </p:nvSpPr>
        <p:spPr>
          <a:xfrm>
            <a:off x="6705600" y="2209800"/>
            <a:ext cx="2434538" cy="307777"/>
          </a:xfrm>
          <a:prstGeom prst="rect">
            <a:avLst/>
          </a:prstGeom>
          <a:noFill/>
        </p:spPr>
        <p:txBody>
          <a:bodyPr wrap="square" rtlCol="0">
            <a:spAutoFit/>
          </a:bodyPr>
          <a:lstStyle/>
          <a:p>
            <a:r>
              <a:rPr lang="en-US" sz="1400" dirty="0" smtClean="0">
                <a:latin typeface="Comic Sans MS" pitchFamily="66" charset="0"/>
              </a:rPr>
              <a:t>Atom in the Ground State</a:t>
            </a:r>
            <a:endParaRPr lang="en-US" sz="1400" dirty="0">
              <a:latin typeface="Comic Sans MS" pitchFamily="66" charset="0"/>
            </a:endParaRPr>
          </a:p>
        </p:txBody>
      </p:sp>
      <p:sp>
        <p:nvSpPr>
          <p:cNvPr id="22" name="Right Arrow 21"/>
          <p:cNvSpPr/>
          <p:nvPr/>
        </p:nvSpPr>
        <p:spPr>
          <a:xfrm rot="16200000">
            <a:off x="-1225850" y="2770656"/>
            <a:ext cx="3861401" cy="114299"/>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810000" y="4800600"/>
            <a:ext cx="1021433" cy="307777"/>
          </a:xfrm>
          <a:prstGeom prst="rect">
            <a:avLst/>
          </a:prstGeom>
          <a:noFill/>
        </p:spPr>
        <p:txBody>
          <a:bodyPr wrap="none" rtlCol="0">
            <a:spAutoFit/>
          </a:bodyPr>
          <a:lstStyle/>
          <a:p>
            <a:r>
              <a:rPr lang="en-US" sz="1400" dirty="0" smtClean="0">
                <a:latin typeface="Comic Sans MS" pitchFamily="66" charset="0"/>
              </a:rPr>
              <a:t>Time Axis</a:t>
            </a:r>
            <a:endParaRPr lang="en-US" sz="1400" dirty="0">
              <a:latin typeface="Comic Sans MS" pitchFamily="66" charset="0"/>
            </a:endParaRPr>
          </a:p>
        </p:txBody>
      </p:sp>
      <p:sp>
        <p:nvSpPr>
          <p:cNvPr id="24" name="Right Arrow 23"/>
          <p:cNvSpPr/>
          <p:nvPr/>
        </p:nvSpPr>
        <p:spPr>
          <a:xfrm rot="5400000">
            <a:off x="2209799" y="1816401"/>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Arrow 24"/>
          <p:cNvSpPr/>
          <p:nvPr/>
        </p:nvSpPr>
        <p:spPr>
          <a:xfrm rot="16200000">
            <a:off x="2235500" y="3320629"/>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ight Arrow 25"/>
          <p:cNvSpPr/>
          <p:nvPr/>
        </p:nvSpPr>
        <p:spPr>
          <a:xfrm rot="5400000">
            <a:off x="3949999" y="1537300"/>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Arrow 26"/>
          <p:cNvSpPr/>
          <p:nvPr/>
        </p:nvSpPr>
        <p:spPr>
          <a:xfrm rot="16200000">
            <a:off x="3965415" y="3860316"/>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ght Arrow 27"/>
          <p:cNvSpPr/>
          <p:nvPr/>
        </p:nvSpPr>
        <p:spPr>
          <a:xfrm rot="5400000">
            <a:off x="5643847" y="2002398"/>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5715713" y="3608940"/>
            <a:ext cx="558201" cy="152400"/>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a:off x="2768001" y="4572000"/>
            <a:ext cx="3861399" cy="186506"/>
          </a:xfrm>
          <a:prstGeom prst="rightArrow">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rot="16200000">
            <a:off x="-138440" y="2500641"/>
            <a:ext cx="952501" cy="523220"/>
          </a:xfrm>
          <a:prstGeom prst="rect">
            <a:avLst/>
          </a:prstGeom>
          <a:noFill/>
        </p:spPr>
        <p:txBody>
          <a:bodyPr wrap="square" rtlCol="0">
            <a:spAutoFit/>
          </a:bodyPr>
          <a:lstStyle/>
          <a:p>
            <a:r>
              <a:rPr lang="en-US" sz="1400" dirty="0" smtClean="0">
                <a:latin typeface="Comic Sans MS" pitchFamily="66" charset="0"/>
              </a:rPr>
              <a:t>Spatial</a:t>
            </a:r>
          </a:p>
          <a:p>
            <a:r>
              <a:rPr lang="en-US" sz="1400" dirty="0" smtClean="0">
                <a:latin typeface="Comic Sans MS" pitchFamily="66" charset="0"/>
              </a:rPr>
              <a:t>Axis</a:t>
            </a:r>
            <a:endParaRPr lang="en-US" sz="1400" dirty="0">
              <a:latin typeface="Comic Sans MS" pitchFamily="66" charset="0"/>
            </a:endParaRPr>
          </a:p>
        </p:txBody>
      </p:sp>
      <p:sp>
        <p:nvSpPr>
          <p:cNvPr id="32" name="TextBox 31"/>
          <p:cNvSpPr txBox="1"/>
          <p:nvPr/>
        </p:nvSpPr>
        <p:spPr>
          <a:xfrm>
            <a:off x="2286000" y="2286000"/>
            <a:ext cx="352982" cy="369332"/>
          </a:xfrm>
          <a:prstGeom prst="rect">
            <a:avLst/>
          </a:prstGeom>
          <a:noFill/>
        </p:spPr>
        <p:txBody>
          <a:bodyPr wrap="none" rtlCol="0">
            <a:spAutoFit/>
          </a:bodyPr>
          <a:lstStyle/>
          <a:p>
            <a:r>
              <a:rPr lang="en-US" dirty="0" smtClean="0">
                <a:latin typeface="Comic Sans MS" pitchFamily="66" charset="0"/>
              </a:rPr>
              <a:t>A</a:t>
            </a:r>
            <a:endParaRPr lang="en-US" dirty="0">
              <a:latin typeface="Comic Sans MS" pitchFamily="66" charset="0"/>
            </a:endParaRPr>
          </a:p>
        </p:txBody>
      </p:sp>
      <p:sp>
        <p:nvSpPr>
          <p:cNvPr id="33" name="TextBox 32"/>
          <p:cNvSpPr txBox="1"/>
          <p:nvPr/>
        </p:nvSpPr>
        <p:spPr>
          <a:xfrm>
            <a:off x="4419600" y="1524000"/>
            <a:ext cx="298480" cy="307777"/>
          </a:xfrm>
          <a:prstGeom prst="rect">
            <a:avLst/>
          </a:prstGeom>
          <a:noFill/>
        </p:spPr>
        <p:txBody>
          <a:bodyPr wrap="none" rtlCol="0">
            <a:spAutoFit/>
          </a:bodyPr>
          <a:lstStyle/>
          <a:p>
            <a:r>
              <a:rPr lang="en-US" sz="1400" b="1" dirty="0" smtClean="0">
                <a:latin typeface="Comic Sans MS" pitchFamily="66" charset="0"/>
              </a:rPr>
              <a:t>B</a:t>
            </a:r>
            <a:endParaRPr lang="en-US" sz="1400" b="1" dirty="0">
              <a:latin typeface="Comic Sans MS" pitchFamily="66" charset="0"/>
            </a:endParaRPr>
          </a:p>
        </p:txBody>
      </p:sp>
      <p:sp>
        <p:nvSpPr>
          <p:cNvPr id="34" name="TextBox 33"/>
          <p:cNvSpPr txBox="1"/>
          <p:nvPr/>
        </p:nvSpPr>
        <p:spPr>
          <a:xfrm>
            <a:off x="6071014" y="2209800"/>
            <a:ext cx="295274" cy="307777"/>
          </a:xfrm>
          <a:prstGeom prst="rect">
            <a:avLst/>
          </a:prstGeom>
          <a:noFill/>
        </p:spPr>
        <p:txBody>
          <a:bodyPr wrap="none" rtlCol="0">
            <a:spAutoFit/>
          </a:bodyPr>
          <a:lstStyle/>
          <a:p>
            <a:r>
              <a:rPr lang="en-US" sz="1400" b="1" dirty="0" smtClean="0">
                <a:latin typeface="Comic Sans MS" pitchFamily="66" charset="0"/>
              </a:rPr>
              <a:t>C</a:t>
            </a:r>
            <a:endParaRPr lang="en-US" sz="1400" b="1" dirty="0">
              <a:latin typeface="Comic Sans MS" pitchFamily="66" charset="0"/>
            </a:endParaRPr>
          </a:p>
        </p:txBody>
      </p:sp>
      <p:sp>
        <p:nvSpPr>
          <p:cNvPr id="35" name="TextBox 34"/>
          <p:cNvSpPr txBox="1"/>
          <p:nvPr/>
        </p:nvSpPr>
        <p:spPr>
          <a:xfrm>
            <a:off x="4419600" y="3505200"/>
            <a:ext cx="314510" cy="307777"/>
          </a:xfrm>
          <a:prstGeom prst="rect">
            <a:avLst/>
          </a:prstGeom>
          <a:noFill/>
        </p:spPr>
        <p:txBody>
          <a:bodyPr wrap="none" rtlCol="0">
            <a:spAutoFit/>
          </a:bodyPr>
          <a:lstStyle/>
          <a:p>
            <a:r>
              <a:rPr lang="en-US" sz="1400" b="1" dirty="0">
                <a:latin typeface="Comic Sans MS" pitchFamily="66" charset="0"/>
              </a:rPr>
              <a:t>D</a:t>
            </a:r>
          </a:p>
        </p:txBody>
      </p:sp>
      <p:cxnSp>
        <p:nvCxnSpPr>
          <p:cNvPr id="37" name="Straight Arrow Connector 36"/>
          <p:cNvCxnSpPr/>
          <p:nvPr/>
        </p:nvCxnSpPr>
        <p:spPr>
          <a:xfrm rot="240000" flipV="1">
            <a:off x="3124201" y="2316777"/>
            <a:ext cx="300082" cy="15388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420000">
            <a:off x="4707986" y="2187456"/>
            <a:ext cx="311120" cy="184666"/>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420000">
            <a:off x="3371004" y="3124091"/>
            <a:ext cx="311120" cy="184666"/>
          </a:xfrm>
          <a:prstGeom prst="straightConnector1">
            <a:avLst/>
          </a:prstGeom>
          <a:ln w="127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rot="240000" flipV="1">
            <a:off x="4836433" y="3086161"/>
            <a:ext cx="300082" cy="15388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 xmlns:a14="http://schemas.microsoft.com/office/drawing/2010/main" Requires="a14">
          <p:sp>
            <p:nvSpPr>
              <p:cNvPr id="44" name="Rectangle 43"/>
              <p:cNvSpPr/>
              <p:nvPr/>
            </p:nvSpPr>
            <p:spPr>
              <a:xfrm>
                <a:off x="609600" y="5164799"/>
                <a:ext cx="2087303" cy="39780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a:rPr>
                          </m:ctrlPr>
                        </m:sSubPr>
                        <m:e>
                          <m:r>
                            <a:rPr lang="en-US" i="1">
                              <a:latin typeface="Cambria Math"/>
                            </a:rPr>
                            <m:t>𝜑</m:t>
                          </m:r>
                        </m:e>
                        <m:sub>
                          <m:r>
                            <a:rPr lang="en-US" i="1">
                              <a:latin typeface="Cambria Math"/>
                            </a:rPr>
                            <m:t>𝐴𝐵𝐶</m:t>
                          </m:r>
                        </m:sub>
                      </m:sSub>
                      <m:r>
                        <a:rPr lang="en-US" i="1">
                          <a:latin typeface="Cambria Math"/>
                        </a:rPr>
                        <m:t>−</m:t>
                      </m:r>
                      <m:sSub>
                        <m:sSubPr>
                          <m:ctrlPr>
                            <a:rPr lang="en-US" i="1">
                              <a:latin typeface="Cambria Math"/>
                            </a:rPr>
                          </m:ctrlPr>
                        </m:sSubPr>
                        <m:e>
                          <m:r>
                            <a:rPr lang="en-US" i="1">
                              <a:latin typeface="Cambria Math"/>
                            </a:rPr>
                            <m:t>𝜑</m:t>
                          </m:r>
                        </m:e>
                        <m:sub>
                          <m:r>
                            <a:rPr lang="en-US" i="1">
                              <a:latin typeface="Cambria Math"/>
                            </a:rPr>
                            <m:t>𝐴𝐷𝐶</m:t>
                          </m:r>
                        </m:sub>
                      </m:sSub>
                      <m:r>
                        <a:rPr lang="en-US" i="1">
                          <a:latin typeface="Cambria Math"/>
                        </a:rPr>
                        <m:t>=∆</m:t>
                      </m:r>
                      <m:r>
                        <a:rPr lang="en-US" i="1">
                          <a:latin typeface="Cambria Math"/>
                        </a:rPr>
                        <m:t>𝜑</m:t>
                      </m:r>
                    </m:oMath>
                  </m:oMathPara>
                </a14:m>
                <a:endParaRPr lang="en-US" dirty="0"/>
              </a:p>
            </p:txBody>
          </p:sp>
        </mc:Choice>
        <mc:Fallback>
          <p:sp>
            <p:nvSpPr>
              <p:cNvPr id="44" name="Rectangle 43"/>
              <p:cNvSpPr>
                <a:spLocks noRot="1" noChangeAspect="1" noMove="1" noResize="1" noEditPoints="1" noAdjustHandles="1" noChangeArrowheads="1" noChangeShapeType="1" noTextEdit="1"/>
              </p:cNvSpPr>
              <p:nvPr/>
            </p:nvSpPr>
            <p:spPr>
              <a:xfrm>
                <a:off x="609600" y="5164799"/>
                <a:ext cx="2087303" cy="397801"/>
              </a:xfrm>
              <a:prstGeom prst="rect">
                <a:avLst/>
              </a:prstGeom>
              <a:blipFill rotWithShape="1">
                <a:blip r:embed="rId2" cstate="print"/>
                <a:stretch>
                  <a:fillRect b="-1515"/>
                </a:stretch>
              </a:blipFill>
            </p:spPr>
            <p:txBody>
              <a:bodyPr/>
              <a:lstStyle/>
              <a:p>
                <a:r>
                  <a:rPr lang="en-US">
                    <a:noFill/>
                  </a:rPr>
                  <a:t> </a:t>
                </a:r>
              </a:p>
            </p:txBody>
          </p:sp>
        </mc:Fallback>
      </mc:AlternateContent>
      <mc:AlternateContent xmlns:mc="http://schemas.openxmlformats.org/markup-compatibility/2006">
        <mc:Choice xmlns="" xmlns:a14="http://schemas.microsoft.com/office/drawing/2010/main" Requires="a14">
          <p:sp>
            <p:nvSpPr>
              <p:cNvPr id="46" name="Rectangle 45"/>
              <p:cNvSpPr/>
              <p:nvPr/>
            </p:nvSpPr>
            <p:spPr>
              <a:xfrm>
                <a:off x="609600" y="5604904"/>
                <a:ext cx="6567201" cy="491096"/>
              </a:xfrm>
              <a:prstGeom prst="rect">
                <a:avLst/>
              </a:prstGeom>
            </p:spPr>
            <p:txBody>
              <a:bodyPr wrap="square">
                <a:spAutoFit/>
              </a:bodyPr>
              <a:lstStyle/>
              <a:p>
                <a:r>
                  <a:rPr lang="en-US" dirty="0"/>
                  <a:t> </a:t>
                </a:r>
                <a14:m>
                  <m:oMath xmlns:m="http://schemas.openxmlformats.org/officeDocument/2006/math">
                    <m:f>
                      <m:fPr>
                        <m:ctrlPr>
                          <a:rPr lang="en-US" i="1">
                            <a:latin typeface="Cambria Math"/>
                          </a:rPr>
                        </m:ctrlPr>
                      </m:fPr>
                      <m:num>
                        <m:r>
                          <a:rPr lang="en-US" i="1">
                            <a:latin typeface="Cambria Math"/>
                          </a:rPr>
                          <m:t>1</m:t>
                        </m:r>
                      </m:num>
                      <m:den>
                        <m:r>
                          <a:rPr lang="en-US" i="1">
                            <a:latin typeface="Cambria Math"/>
                          </a:rPr>
                          <m:t>2</m:t>
                        </m:r>
                      </m:den>
                    </m:f>
                    <m:d>
                      <m:dPr>
                        <m:ctrlPr>
                          <a:rPr lang="en-US" i="1">
                            <a:latin typeface="Cambria Math"/>
                          </a:rPr>
                        </m:ctrlPr>
                      </m:dPr>
                      <m:e>
                        <m:r>
                          <a:rPr lang="en-US" i="1">
                            <a:latin typeface="Cambria Math"/>
                          </a:rPr>
                          <m:t>1−</m:t>
                        </m:r>
                        <m:func>
                          <m:funcPr>
                            <m:ctrlPr>
                              <a:rPr lang="en-US" i="1">
                                <a:latin typeface="Cambria Math"/>
                              </a:rPr>
                            </m:ctrlPr>
                          </m:funcPr>
                          <m:fName>
                            <m:r>
                              <m:rPr>
                                <m:sty m:val="p"/>
                              </m:rPr>
                              <a:rPr lang="en-US">
                                <a:latin typeface="Cambria Math"/>
                              </a:rPr>
                              <m:t>cos</m:t>
                            </m:r>
                          </m:fName>
                          <m:e>
                            <m:r>
                              <a:rPr lang="en-US" i="1">
                                <a:latin typeface="Cambria Math"/>
                              </a:rPr>
                              <m:t>∆</m:t>
                            </m:r>
                            <m:r>
                              <a:rPr lang="en-US" i="1">
                                <a:latin typeface="Cambria Math"/>
                              </a:rPr>
                              <m:t>𝜑</m:t>
                            </m:r>
                          </m:e>
                        </m:func>
                      </m:e>
                    </m:d>
                    <m:r>
                      <a:rPr lang="en-US" i="1">
                        <a:latin typeface="Cambria Math"/>
                      </a:rPr>
                      <m:t>=</m:t>
                    </m:r>
                    <m:func>
                      <m:funcPr>
                        <m:ctrlPr>
                          <a:rPr lang="en-US" i="1">
                            <a:latin typeface="Cambria Math"/>
                          </a:rPr>
                        </m:ctrlPr>
                      </m:funcPr>
                      <m:fName>
                        <m:r>
                          <m:rPr>
                            <m:sty m:val="p"/>
                          </m:rPr>
                          <a:rPr lang="en-US">
                            <a:latin typeface="Cambria Math"/>
                          </a:rPr>
                          <m:t>Probability</m:t>
                        </m:r>
                        <m:r>
                          <a:rPr lang="en-US">
                            <a:latin typeface="Cambria Math"/>
                          </a:rPr>
                          <m:t> </m:t>
                        </m:r>
                      </m:fName>
                      <m:e>
                        <m:r>
                          <a:rPr lang="en-US" i="1">
                            <a:latin typeface="Cambria Math"/>
                          </a:rPr>
                          <m:t>𝑜𝑓</m:t>
                        </m:r>
                        <m:r>
                          <a:rPr lang="en-US" i="1">
                            <a:latin typeface="Cambria Math"/>
                          </a:rPr>
                          <m:t> </m:t>
                        </m:r>
                        <m:r>
                          <a:rPr lang="en-US" i="1">
                            <a:latin typeface="Cambria Math"/>
                          </a:rPr>
                          <m:t>𝑓𝑖𝑛𝑑𝑖𝑛𝑔</m:t>
                        </m:r>
                        <m:r>
                          <a:rPr lang="en-US" i="1">
                            <a:latin typeface="Cambria Math"/>
                          </a:rPr>
                          <m:t> </m:t>
                        </m:r>
                        <m:r>
                          <a:rPr lang="en-US" i="1">
                            <a:latin typeface="Cambria Math"/>
                          </a:rPr>
                          <m:t>𝐴𝑡𝑜𝑚</m:t>
                        </m:r>
                        <m:r>
                          <a:rPr lang="en-US" i="1">
                            <a:latin typeface="Cambria Math"/>
                          </a:rPr>
                          <m:t> </m:t>
                        </m:r>
                        <m:r>
                          <a:rPr lang="en-US" i="1">
                            <a:latin typeface="Cambria Math"/>
                          </a:rPr>
                          <m:t>𝑖𝑛</m:t>
                        </m:r>
                        <m:r>
                          <a:rPr lang="en-US" i="1">
                            <a:latin typeface="Cambria Math"/>
                          </a:rPr>
                          <m:t> </m:t>
                        </m:r>
                        <m:r>
                          <a:rPr lang="en-US" i="1">
                            <a:latin typeface="Cambria Math"/>
                          </a:rPr>
                          <m:t>𝑒</m:t>
                        </m:r>
                        <m:r>
                          <a:rPr lang="en-US" i="1">
                            <a:latin typeface="Cambria Math"/>
                          </a:rPr>
                          <m:t> </m:t>
                        </m:r>
                        <m:r>
                          <a:rPr lang="en-US" i="1">
                            <a:latin typeface="Cambria Math"/>
                          </a:rPr>
                          <m:t>𝑆𝑡𝑎𝑡𝑒</m:t>
                        </m:r>
                      </m:e>
                    </m:func>
                  </m:oMath>
                </a14:m>
                <a:endParaRPr lang="en-US" dirty="0"/>
              </a:p>
            </p:txBody>
          </p:sp>
        </mc:Choice>
        <mc:Fallback>
          <p:sp>
            <p:nvSpPr>
              <p:cNvPr id="46" name="Rectangle 45"/>
              <p:cNvSpPr>
                <a:spLocks noRot="1" noChangeAspect="1" noMove="1" noResize="1" noEditPoints="1" noAdjustHandles="1" noChangeArrowheads="1" noChangeShapeType="1" noTextEdit="1"/>
              </p:cNvSpPr>
              <p:nvPr/>
            </p:nvSpPr>
            <p:spPr>
              <a:xfrm>
                <a:off x="609600" y="5604904"/>
                <a:ext cx="6567201" cy="491096"/>
              </a:xfrm>
              <a:prstGeom prst="rect">
                <a:avLst/>
              </a:prstGeom>
              <a:blipFill rotWithShape="1">
                <a:blip r:embed="rId3" cstate="print"/>
                <a:stretch>
                  <a:fillRect b="-1235"/>
                </a:stretch>
              </a:blipFill>
            </p:spPr>
            <p:txBody>
              <a:bodyPr/>
              <a:lstStyle/>
              <a:p>
                <a:r>
                  <a:rPr lang="en-US">
                    <a:noFill/>
                  </a:rPr>
                  <a:t> </a:t>
                </a:r>
              </a:p>
            </p:txBody>
          </p:sp>
        </mc:Fallback>
      </mc:AlternateContent>
      <mc:AlternateContent xmlns:mc="http://schemas.openxmlformats.org/markup-compatibility/2006">
        <mc:Choice xmlns="" xmlns:a14="http://schemas.microsoft.com/office/drawing/2010/main" Requires="a14">
          <p:sp>
            <p:nvSpPr>
              <p:cNvPr id="47" name="Rectangle 46"/>
              <p:cNvSpPr/>
              <p:nvPr/>
            </p:nvSpPr>
            <p:spPr>
              <a:xfrm>
                <a:off x="609600" y="6062104"/>
                <a:ext cx="6567201" cy="491096"/>
              </a:xfrm>
              <a:prstGeom prst="rect">
                <a:avLst/>
              </a:prstGeom>
            </p:spPr>
            <p:txBody>
              <a:bodyPr wrap="square">
                <a:spAutoFit/>
              </a:bodyPr>
              <a:lstStyle/>
              <a:p>
                <a:r>
                  <a:rPr lang="en-US" dirty="0"/>
                  <a:t> </a:t>
                </a:r>
                <a14:m>
                  <m:oMath xmlns:m="http://schemas.openxmlformats.org/officeDocument/2006/math">
                    <m:f>
                      <m:fPr>
                        <m:ctrlPr>
                          <a:rPr lang="en-US" i="1">
                            <a:latin typeface="Cambria Math"/>
                          </a:rPr>
                        </m:ctrlPr>
                      </m:fPr>
                      <m:num>
                        <m:r>
                          <a:rPr lang="en-US" i="1">
                            <a:latin typeface="Cambria Math"/>
                          </a:rPr>
                          <m:t>1</m:t>
                        </m:r>
                      </m:num>
                      <m:den>
                        <m:r>
                          <a:rPr lang="en-US" i="1">
                            <a:latin typeface="Cambria Math"/>
                          </a:rPr>
                          <m:t>2</m:t>
                        </m:r>
                      </m:den>
                    </m:f>
                    <m:d>
                      <m:dPr>
                        <m:ctrlPr>
                          <a:rPr lang="en-US" i="1">
                            <a:latin typeface="Cambria Math"/>
                          </a:rPr>
                        </m:ctrlPr>
                      </m:dPr>
                      <m:e>
                        <m:r>
                          <a:rPr lang="en-US" i="1">
                            <a:latin typeface="Cambria Math"/>
                          </a:rPr>
                          <m:t>1+</m:t>
                        </m:r>
                        <m:func>
                          <m:funcPr>
                            <m:ctrlPr>
                              <a:rPr lang="en-US" i="1">
                                <a:latin typeface="Cambria Math"/>
                              </a:rPr>
                            </m:ctrlPr>
                          </m:funcPr>
                          <m:fName>
                            <m:r>
                              <m:rPr>
                                <m:sty m:val="p"/>
                              </m:rPr>
                              <a:rPr lang="en-US">
                                <a:latin typeface="Cambria Math"/>
                              </a:rPr>
                              <m:t>cos</m:t>
                            </m:r>
                          </m:fName>
                          <m:e>
                            <m:r>
                              <a:rPr lang="en-US" i="1">
                                <a:latin typeface="Cambria Math"/>
                              </a:rPr>
                              <m:t>∆</m:t>
                            </m:r>
                            <m:r>
                              <a:rPr lang="en-US" i="1">
                                <a:latin typeface="Cambria Math"/>
                              </a:rPr>
                              <m:t>𝜑</m:t>
                            </m:r>
                          </m:e>
                        </m:func>
                      </m:e>
                    </m:d>
                    <m:r>
                      <a:rPr lang="en-US" i="1">
                        <a:latin typeface="Cambria Math"/>
                      </a:rPr>
                      <m:t>=</m:t>
                    </m:r>
                    <m:func>
                      <m:funcPr>
                        <m:ctrlPr>
                          <a:rPr lang="en-US" i="1">
                            <a:latin typeface="Cambria Math"/>
                          </a:rPr>
                        </m:ctrlPr>
                      </m:funcPr>
                      <m:fName>
                        <m:r>
                          <m:rPr>
                            <m:sty m:val="p"/>
                          </m:rPr>
                          <a:rPr lang="en-US">
                            <a:latin typeface="Cambria Math"/>
                          </a:rPr>
                          <m:t>Probability</m:t>
                        </m:r>
                        <m:r>
                          <a:rPr lang="en-US">
                            <a:latin typeface="Cambria Math"/>
                          </a:rPr>
                          <m:t> </m:t>
                        </m:r>
                      </m:fName>
                      <m:e>
                        <m:r>
                          <a:rPr lang="en-US" i="1">
                            <a:latin typeface="Cambria Math"/>
                          </a:rPr>
                          <m:t>𝑜𝑓</m:t>
                        </m:r>
                        <m:r>
                          <a:rPr lang="en-US" i="1">
                            <a:latin typeface="Cambria Math"/>
                          </a:rPr>
                          <m:t> </m:t>
                        </m:r>
                        <m:r>
                          <a:rPr lang="en-US" i="1">
                            <a:latin typeface="Cambria Math"/>
                          </a:rPr>
                          <m:t>𝑓𝑖𝑛𝑑𝑖𝑛𝑔</m:t>
                        </m:r>
                        <m:r>
                          <a:rPr lang="en-US" i="1">
                            <a:latin typeface="Cambria Math"/>
                          </a:rPr>
                          <m:t> </m:t>
                        </m:r>
                        <m:r>
                          <a:rPr lang="en-US" i="1">
                            <a:latin typeface="Cambria Math"/>
                          </a:rPr>
                          <m:t>𝐴𝑡𝑜𝑚</m:t>
                        </m:r>
                        <m:r>
                          <a:rPr lang="en-US" i="1">
                            <a:latin typeface="Cambria Math"/>
                          </a:rPr>
                          <m:t> </m:t>
                        </m:r>
                        <m:r>
                          <a:rPr lang="en-US" i="1">
                            <a:latin typeface="Cambria Math"/>
                          </a:rPr>
                          <m:t>𝑖𝑛</m:t>
                        </m:r>
                        <m:r>
                          <a:rPr lang="en-US" i="1">
                            <a:latin typeface="Cambria Math"/>
                          </a:rPr>
                          <m:t> </m:t>
                        </m:r>
                        <m:r>
                          <a:rPr lang="en-US" i="1">
                            <a:latin typeface="Cambria Math"/>
                          </a:rPr>
                          <m:t>𝑔</m:t>
                        </m:r>
                        <m:r>
                          <a:rPr lang="en-US" i="1">
                            <a:latin typeface="Cambria Math"/>
                          </a:rPr>
                          <m:t> </m:t>
                        </m:r>
                        <m:r>
                          <a:rPr lang="en-US" i="1">
                            <a:latin typeface="Cambria Math"/>
                          </a:rPr>
                          <m:t>𝑆𝑡𝑎𝑡𝑒</m:t>
                        </m:r>
                      </m:e>
                    </m:func>
                  </m:oMath>
                </a14:m>
                <a:endParaRPr lang="en-US" dirty="0"/>
              </a:p>
            </p:txBody>
          </p:sp>
        </mc:Choice>
        <mc:Fallback>
          <p:sp>
            <p:nvSpPr>
              <p:cNvPr id="47" name="Rectangle 46"/>
              <p:cNvSpPr>
                <a:spLocks noRot="1" noChangeAspect="1" noMove="1" noResize="1" noEditPoints="1" noAdjustHandles="1" noChangeArrowheads="1" noChangeShapeType="1" noTextEdit="1"/>
              </p:cNvSpPr>
              <p:nvPr/>
            </p:nvSpPr>
            <p:spPr>
              <a:xfrm>
                <a:off x="609600" y="6062104"/>
                <a:ext cx="6567201" cy="491096"/>
              </a:xfrm>
              <a:prstGeom prst="rect">
                <a:avLst/>
              </a:prstGeom>
              <a:blipFill rotWithShape="1">
                <a:blip r:embed="rId4" cstate="print"/>
                <a:stretch>
                  <a:fillRect b="-1235"/>
                </a:stretch>
              </a:blipFill>
            </p:spPr>
            <p:txBody>
              <a:bodyPr/>
              <a:lstStyle/>
              <a:p>
                <a:r>
                  <a:rPr lang="en-US">
                    <a:noFill/>
                  </a:rPr>
                  <a:t> </a:t>
                </a:r>
              </a:p>
            </p:txBody>
          </p:sp>
        </mc:Fallback>
      </mc:AlternateContent>
    </p:spTree>
    <p:extLst>
      <p:ext uri="{BB962C8B-B14F-4D97-AF65-F5344CB8AC3E}">
        <p14:creationId xmlns="" xmlns:p14="http://schemas.microsoft.com/office/powerpoint/2010/main" val="3306407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62000" y="0"/>
            <a:ext cx="7772400" cy="533400"/>
          </a:xfrm>
        </p:spPr>
        <p:txBody>
          <a:bodyPr>
            <a:normAutofit fontScale="90000"/>
          </a:bodyPr>
          <a:lstStyle/>
          <a:p>
            <a:r>
              <a:rPr lang="en-US" sz="3200" dirty="0">
                <a:solidFill>
                  <a:schemeClr val="tx1"/>
                </a:solidFill>
                <a:latin typeface="Comic Sans MS" pitchFamily="66" charset="0"/>
              </a:rPr>
              <a:t>GW as a Gravity Gradient</a:t>
            </a:r>
          </a:p>
        </p:txBody>
      </p:sp>
      <p:pic>
        <p:nvPicPr>
          <p:cNvPr id="9220" name="Picture 4"/>
          <p:cNvPicPr>
            <a:picLocks noChangeAspect="1" noChangeArrowheads="1"/>
          </p:cNvPicPr>
          <p:nvPr/>
        </p:nvPicPr>
        <p:blipFill>
          <a:blip r:embed="rId2" cstate="print"/>
          <a:srcRect/>
          <a:stretch>
            <a:fillRect/>
          </a:stretch>
        </p:blipFill>
        <p:spPr bwMode="auto">
          <a:xfrm>
            <a:off x="0" y="1600200"/>
            <a:ext cx="4281488" cy="3733800"/>
          </a:xfrm>
          <a:prstGeom prst="rect">
            <a:avLst/>
          </a:prstGeom>
          <a:noFill/>
          <a:ln w="9360">
            <a:noFill/>
            <a:miter lim="800000"/>
            <a:headEnd/>
            <a:tailEnd/>
          </a:ln>
          <a:effectLst/>
        </p:spPr>
      </p:pic>
      <p:sp>
        <p:nvSpPr>
          <p:cNvPr id="9223" name="Text Box 7"/>
          <p:cNvSpPr txBox="1">
            <a:spLocks noChangeArrowheads="1"/>
          </p:cNvSpPr>
          <p:nvPr/>
        </p:nvSpPr>
        <p:spPr bwMode="auto">
          <a:xfrm>
            <a:off x="685800" y="5470525"/>
            <a:ext cx="8063426" cy="1015663"/>
          </a:xfrm>
          <a:prstGeom prst="rect">
            <a:avLst/>
          </a:prstGeom>
          <a:noFill/>
          <a:ln w="9525">
            <a:noFill/>
            <a:miter lim="800000"/>
            <a:headEnd/>
            <a:tailEnd/>
          </a:ln>
          <a:effectLst/>
        </p:spPr>
        <p:txBody>
          <a:bodyPr wrap="none">
            <a:spAutoFit/>
          </a:bodyPr>
          <a:lstStyle/>
          <a:p>
            <a:pPr>
              <a:buFont typeface="Wingdings" pitchFamily="2" charset="2"/>
              <a:buChar char="à"/>
            </a:pPr>
            <a:r>
              <a:rPr lang="en-US" sz="2000" dirty="0"/>
              <a:t> </a:t>
            </a:r>
            <a:r>
              <a:rPr lang="en-US" sz="2000" dirty="0">
                <a:latin typeface="Comic Sans MS" pitchFamily="66" charset="0"/>
              </a:rPr>
              <a:t>GW is like a (time dependent) gravity gradient  </a:t>
            </a:r>
          </a:p>
          <a:p>
            <a:pPr>
              <a:buFont typeface="Wingdings" pitchFamily="2" charset="2"/>
              <a:buChar char="à"/>
            </a:pPr>
            <a:r>
              <a:rPr lang="en-US" sz="2000" dirty="0">
                <a:latin typeface="Comic Sans MS" pitchFamily="66" charset="0"/>
              </a:rPr>
              <a:t> Geodesic deviation looks the same for GW and gravity gradient</a:t>
            </a:r>
          </a:p>
          <a:p>
            <a:pPr>
              <a:buFont typeface="Wingdings" pitchFamily="2" charset="2"/>
              <a:buChar char="à"/>
            </a:pPr>
            <a:r>
              <a:rPr lang="en-US" sz="2000" dirty="0">
                <a:latin typeface="Comic Sans MS" pitchFamily="66" charset="0"/>
              </a:rPr>
              <a:t> Gravity gradiometer can detect GWs</a:t>
            </a:r>
          </a:p>
        </p:txBody>
      </p:sp>
      <p:grpSp>
        <p:nvGrpSpPr>
          <p:cNvPr id="2" name="Group 17"/>
          <p:cNvGrpSpPr>
            <a:grpSpLocks/>
          </p:cNvGrpSpPr>
          <p:nvPr/>
        </p:nvGrpSpPr>
        <p:grpSpPr bwMode="auto">
          <a:xfrm>
            <a:off x="4648200" y="2757488"/>
            <a:ext cx="917575" cy="1447800"/>
            <a:chOff x="1727" y="3264"/>
            <a:chExt cx="578" cy="912"/>
          </a:xfrm>
        </p:grpSpPr>
        <p:sp>
          <p:nvSpPr>
            <p:cNvPr id="9228" name="Line 12"/>
            <p:cNvSpPr>
              <a:spLocks noChangeShapeType="1"/>
            </p:cNvSpPr>
            <p:nvPr/>
          </p:nvSpPr>
          <p:spPr bwMode="auto">
            <a:xfrm>
              <a:off x="2016" y="3504"/>
              <a:ext cx="0" cy="240"/>
            </a:xfrm>
            <a:prstGeom prst="line">
              <a:avLst/>
            </a:prstGeom>
            <a:noFill/>
            <a:ln w="25400">
              <a:solidFill>
                <a:schemeClr val="tx1"/>
              </a:solidFill>
              <a:round/>
              <a:headEnd/>
              <a:tailEnd type="triangle" w="med" len="med"/>
            </a:ln>
            <a:effectLst/>
          </p:spPr>
          <p:txBody>
            <a:bodyPr/>
            <a:lstStyle/>
            <a:p>
              <a:endParaRPr lang="en-US"/>
            </a:p>
          </p:txBody>
        </p:sp>
        <p:sp>
          <p:nvSpPr>
            <p:cNvPr id="9229" name="Line 13"/>
            <p:cNvSpPr>
              <a:spLocks noChangeShapeType="1"/>
            </p:cNvSpPr>
            <p:nvPr/>
          </p:nvSpPr>
          <p:spPr bwMode="auto">
            <a:xfrm>
              <a:off x="2016" y="3840"/>
              <a:ext cx="0" cy="336"/>
            </a:xfrm>
            <a:prstGeom prst="line">
              <a:avLst/>
            </a:prstGeom>
            <a:noFill/>
            <a:ln w="25400">
              <a:solidFill>
                <a:schemeClr val="tx1"/>
              </a:solidFill>
              <a:round/>
              <a:headEnd/>
              <a:tailEnd type="triangle" w="med" len="med"/>
            </a:ln>
            <a:effectLst/>
          </p:spPr>
          <p:txBody>
            <a:bodyPr/>
            <a:lstStyle/>
            <a:p>
              <a:endParaRPr lang="en-US"/>
            </a:p>
          </p:txBody>
        </p:sp>
        <p:sp>
          <p:nvSpPr>
            <p:cNvPr id="9230" name="Line 14"/>
            <p:cNvSpPr>
              <a:spLocks noChangeShapeType="1"/>
            </p:cNvSpPr>
            <p:nvPr/>
          </p:nvSpPr>
          <p:spPr bwMode="auto">
            <a:xfrm>
              <a:off x="2016" y="3264"/>
              <a:ext cx="0" cy="144"/>
            </a:xfrm>
            <a:prstGeom prst="line">
              <a:avLst/>
            </a:prstGeom>
            <a:noFill/>
            <a:ln w="25400">
              <a:solidFill>
                <a:schemeClr val="tx1"/>
              </a:solidFill>
              <a:round/>
              <a:headEnd/>
              <a:tailEnd type="triangle" w="med" len="med"/>
            </a:ln>
            <a:effectLst/>
          </p:spPr>
          <p:txBody>
            <a:bodyPr/>
            <a:lstStyle/>
            <a:p>
              <a:endParaRPr lang="en-US"/>
            </a:p>
          </p:txBody>
        </p:sp>
        <p:sp>
          <p:nvSpPr>
            <p:cNvPr id="9231" name="Line 15"/>
            <p:cNvSpPr>
              <a:spLocks noChangeShapeType="1"/>
            </p:cNvSpPr>
            <p:nvPr/>
          </p:nvSpPr>
          <p:spPr bwMode="auto">
            <a:xfrm rot="1251996">
              <a:off x="2304" y="3504"/>
              <a:ext cx="1" cy="240"/>
            </a:xfrm>
            <a:prstGeom prst="line">
              <a:avLst/>
            </a:prstGeom>
            <a:noFill/>
            <a:ln w="25400">
              <a:solidFill>
                <a:schemeClr val="tx1"/>
              </a:solidFill>
              <a:round/>
              <a:headEnd/>
              <a:tailEnd type="triangle" w="med" len="med"/>
            </a:ln>
            <a:effectLst/>
          </p:spPr>
          <p:txBody>
            <a:bodyPr/>
            <a:lstStyle/>
            <a:p>
              <a:endParaRPr lang="en-US"/>
            </a:p>
          </p:txBody>
        </p:sp>
        <p:sp>
          <p:nvSpPr>
            <p:cNvPr id="9232" name="Line 16"/>
            <p:cNvSpPr>
              <a:spLocks noChangeShapeType="1"/>
            </p:cNvSpPr>
            <p:nvPr/>
          </p:nvSpPr>
          <p:spPr bwMode="auto">
            <a:xfrm rot="20348004" flipH="1">
              <a:off x="1727" y="3504"/>
              <a:ext cx="1" cy="240"/>
            </a:xfrm>
            <a:prstGeom prst="line">
              <a:avLst/>
            </a:prstGeom>
            <a:noFill/>
            <a:ln w="25400">
              <a:solidFill>
                <a:schemeClr val="tx1"/>
              </a:solidFill>
              <a:round/>
              <a:headEnd/>
              <a:tailEnd type="triangle" w="med" len="med"/>
            </a:ln>
            <a:effectLst/>
          </p:spPr>
          <p:txBody>
            <a:bodyPr/>
            <a:lstStyle/>
            <a:p>
              <a:endParaRPr lang="en-US"/>
            </a:p>
          </p:txBody>
        </p:sp>
      </p:grpSp>
      <p:grpSp>
        <p:nvGrpSpPr>
          <p:cNvPr id="3" name="Group 34"/>
          <p:cNvGrpSpPr>
            <a:grpSpLocks/>
          </p:cNvGrpSpPr>
          <p:nvPr/>
        </p:nvGrpSpPr>
        <p:grpSpPr bwMode="auto">
          <a:xfrm>
            <a:off x="7467600" y="2605088"/>
            <a:ext cx="1371600" cy="1447800"/>
            <a:chOff x="3408" y="912"/>
            <a:chExt cx="864" cy="912"/>
          </a:xfrm>
        </p:grpSpPr>
        <p:sp>
          <p:nvSpPr>
            <p:cNvPr id="9235" name="Line 19"/>
            <p:cNvSpPr>
              <a:spLocks noChangeShapeType="1"/>
            </p:cNvSpPr>
            <p:nvPr/>
          </p:nvSpPr>
          <p:spPr bwMode="auto">
            <a:xfrm>
              <a:off x="3840" y="1632"/>
              <a:ext cx="0" cy="192"/>
            </a:xfrm>
            <a:prstGeom prst="line">
              <a:avLst/>
            </a:prstGeom>
            <a:noFill/>
            <a:ln w="25400">
              <a:solidFill>
                <a:schemeClr val="tx1"/>
              </a:solidFill>
              <a:round/>
              <a:headEnd/>
              <a:tailEnd type="triangle" w="med" len="med"/>
            </a:ln>
            <a:effectLst/>
          </p:spPr>
          <p:txBody>
            <a:bodyPr/>
            <a:lstStyle/>
            <a:p>
              <a:endParaRPr lang="en-US"/>
            </a:p>
          </p:txBody>
        </p:sp>
        <p:sp>
          <p:nvSpPr>
            <p:cNvPr id="9246" name="Line 30"/>
            <p:cNvSpPr>
              <a:spLocks noChangeShapeType="1"/>
            </p:cNvSpPr>
            <p:nvPr/>
          </p:nvSpPr>
          <p:spPr bwMode="auto">
            <a:xfrm flipV="1">
              <a:off x="3840" y="912"/>
              <a:ext cx="0" cy="192"/>
            </a:xfrm>
            <a:prstGeom prst="line">
              <a:avLst/>
            </a:prstGeom>
            <a:noFill/>
            <a:ln w="25400">
              <a:solidFill>
                <a:schemeClr val="tx1"/>
              </a:solidFill>
              <a:round/>
              <a:headEnd/>
              <a:tailEnd type="triangle" w="med" len="med"/>
            </a:ln>
            <a:effectLst/>
          </p:spPr>
          <p:txBody>
            <a:bodyPr/>
            <a:lstStyle/>
            <a:p>
              <a:endParaRPr lang="en-US"/>
            </a:p>
          </p:txBody>
        </p:sp>
        <p:sp>
          <p:nvSpPr>
            <p:cNvPr id="9247" name="Line 31"/>
            <p:cNvSpPr>
              <a:spLocks noChangeShapeType="1"/>
            </p:cNvSpPr>
            <p:nvPr/>
          </p:nvSpPr>
          <p:spPr bwMode="auto">
            <a:xfrm rot="5400000" flipH="1">
              <a:off x="4176" y="1296"/>
              <a:ext cx="0" cy="192"/>
            </a:xfrm>
            <a:prstGeom prst="line">
              <a:avLst/>
            </a:prstGeom>
            <a:noFill/>
            <a:ln w="25400">
              <a:solidFill>
                <a:schemeClr val="tx1"/>
              </a:solidFill>
              <a:round/>
              <a:headEnd/>
              <a:tailEnd type="triangle" w="med" len="med"/>
            </a:ln>
            <a:effectLst/>
          </p:spPr>
          <p:txBody>
            <a:bodyPr/>
            <a:lstStyle/>
            <a:p>
              <a:endParaRPr lang="en-US"/>
            </a:p>
          </p:txBody>
        </p:sp>
        <p:sp>
          <p:nvSpPr>
            <p:cNvPr id="9248" name="Line 32"/>
            <p:cNvSpPr>
              <a:spLocks noChangeShapeType="1"/>
            </p:cNvSpPr>
            <p:nvPr/>
          </p:nvSpPr>
          <p:spPr bwMode="auto">
            <a:xfrm rot="5400000" flipH="1" flipV="1">
              <a:off x="3504" y="1296"/>
              <a:ext cx="0" cy="192"/>
            </a:xfrm>
            <a:prstGeom prst="line">
              <a:avLst/>
            </a:prstGeom>
            <a:noFill/>
            <a:ln w="25400">
              <a:solidFill>
                <a:schemeClr val="tx1"/>
              </a:solidFill>
              <a:round/>
              <a:headEnd/>
              <a:tailEnd type="triangle" w="med" len="med"/>
            </a:ln>
            <a:effectLst/>
          </p:spPr>
          <p:txBody>
            <a:bodyPr/>
            <a:lstStyle/>
            <a:p>
              <a:endParaRPr lang="en-US"/>
            </a:p>
          </p:txBody>
        </p:sp>
        <p:sp>
          <p:nvSpPr>
            <p:cNvPr id="9249" name="Oval 33"/>
            <p:cNvSpPr>
              <a:spLocks noChangeArrowheads="1"/>
            </p:cNvSpPr>
            <p:nvPr/>
          </p:nvSpPr>
          <p:spPr bwMode="auto">
            <a:xfrm>
              <a:off x="3822" y="1365"/>
              <a:ext cx="48" cy="48"/>
            </a:xfrm>
            <a:prstGeom prst="ellipse">
              <a:avLst/>
            </a:prstGeom>
            <a:solidFill>
              <a:srgbClr val="000000"/>
            </a:solidFill>
            <a:ln w="3175">
              <a:noFill/>
              <a:round/>
              <a:headEnd/>
              <a:tailEnd/>
            </a:ln>
            <a:effectLst/>
          </p:spPr>
          <p:txBody>
            <a:bodyPr wrap="none" anchor="ctr"/>
            <a:lstStyle/>
            <a:p>
              <a:endParaRPr lang="en-US"/>
            </a:p>
          </p:txBody>
        </p:sp>
      </p:grpSp>
      <p:sp>
        <p:nvSpPr>
          <p:cNvPr id="9251" name="AutoShape 35"/>
          <p:cNvSpPr>
            <a:spLocks noChangeArrowheads="1"/>
          </p:cNvSpPr>
          <p:nvPr/>
        </p:nvSpPr>
        <p:spPr bwMode="auto">
          <a:xfrm>
            <a:off x="6324600" y="3214688"/>
            <a:ext cx="533400" cy="381000"/>
          </a:xfrm>
          <a:prstGeom prst="rightArrow">
            <a:avLst>
              <a:gd name="adj1" fmla="val 50000"/>
              <a:gd name="adj2" fmla="val 35000"/>
            </a:avLst>
          </a:prstGeom>
          <a:noFill/>
          <a:ln w="9525">
            <a:solidFill>
              <a:schemeClr val="tx1"/>
            </a:solidFill>
            <a:miter lim="800000"/>
            <a:headEnd/>
            <a:tailEnd/>
          </a:ln>
          <a:effectLst/>
        </p:spPr>
        <p:txBody>
          <a:bodyPr wrap="none" anchor="ctr"/>
          <a:lstStyle/>
          <a:p>
            <a:endParaRPr lang="en-US"/>
          </a:p>
        </p:txBody>
      </p:sp>
      <p:sp>
        <p:nvSpPr>
          <p:cNvPr id="9252" name="Text Box 36"/>
          <p:cNvSpPr txBox="1">
            <a:spLocks noChangeArrowheads="1"/>
          </p:cNvSpPr>
          <p:nvPr/>
        </p:nvSpPr>
        <p:spPr bwMode="auto">
          <a:xfrm>
            <a:off x="5927725" y="2362200"/>
            <a:ext cx="1311275" cy="830997"/>
          </a:xfrm>
          <a:prstGeom prst="rect">
            <a:avLst/>
          </a:prstGeom>
          <a:noFill/>
          <a:ln w="9525">
            <a:noFill/>
            <a:miter lim="800000"/>
            <a:headEnd/>
            <a:tailEnd/>
          </a:ln>
          <a:effectLst/>
        </p:spPr>
        <p:txBody>
          <a:bodyPr wrap="square">
            <a:spAutoFit/>
          </a:bodyPr>
          <a:lstStyle/>
          <a:p>
            <a:pPr algn="ctr"/>
            <a:r>
              <a:rPr lang="en-US" sz="1600" dirty="0">
                <a:latin typeface="Comic Sans MS" pitchFamily="66" charset="0"/>
              </a:rPr>
              <a:t>Freely-falling (LLF)</a:t>
            </a:r>
          </a:p>
        </p:txBody>
      </p:sp>
      <p:sp>
        <p:nvSpPr>
          <p:cNvPr id="9253" name="Text Box 37"/>
          <p:cNvSpPr txBox="1">
            <a:spLocks noChangeArrowheads="1"/>
          </p:cNvSpPr>
          <p:nvPr/>
        </p:nvSpPr>
        <p:spPr bwMode="auto">
          <a:xfrm>
            <a:off x="4191000" y="4205288"/>
            <a:ext cx="2146742" cy="369332"/>
          </a:xfrm>
          <a:prstGeom prst="rect">
            <a:avLst/>
          </a:prstGeom>
          <a:noFill/>
          <a:ln w="9525">
            <a:noFill/>
            <a:miter lim="800000"/>
            <a:headEnd/>
            <a:tailEnd/>
          </a:ln>
          <a:effectLst/>
        </p:spPr>
        <p:txBody>
          <a:bodyPr wrap="none">
            <a:spAutoFit/>
          </a:bodyPr>
          <a:lstStyle/>
          <a:p>
            <a:r>
              <a:rPr lang="en-US" sz="1800" dirty="0">
                <a:solidFill>
                  <a:srgbClr val="006600"/>
                </a:solidFill>
                <a:latin typeface="Comic Sans MS" pitchFamily="66" charset="0"/>
              </a:rPr>
              <a:t>Gravitational field</a:t>
            </a:r>
          </a:p>
        </p:txBody>
      </p:sp>
      <p:sp>
        <p:nvSpPr>
          <p:cNvPr id="9254" name="Text Box 38"/>
          <p:cNvSpPr txBox="1">
            <a:spLocks noChangeArrowheads="1"/>
          </p:cNvSpPr>
          <p:nvPr/>
        </p:nvSpPr>
        <p:spPr bwMode="auto">
          <a:xfrm>
            <a:off x="7010400" y="4114800"/>
            <a:ext cx="2057400" cy="646331"/>
          </a:xfrm>
          <a:prstGeom prst="rect">
            <a:avLst/>
          </a:prstGeom>
          <a:noFill/>
          <a:ln w="9525">
            <a:noFill/>
            <a:miter lim="800000"/>
            <a:headEnd/>
            <a:tailEnd/>
          </a:ln>
          <a:effectLst/>
        </p:spPr>
        <p:txBody>
          <a:bodyPr wrap="square">
            <a:spAutoFit/>
          </a:bodyPr>
          <a:lstStyle/>
          <a:p>
            <a:pPr algn="ctr"/>
            <a:r>
              <a:rPr lang="en-US" sz="1800" dirty="0">
                <a:solidFill>
                  <a:srgbClr val="006600"/>
                </a:solidFill>
                <a:latin typeface="Comic Sans MS" pitchFamily="66" charset="0"/>
              </a:rPr>
              <a:t>Residual gravity gradient</a:t>
            </a:r>
          </a:p>
        </p:txBody>
      </p:sp>
      <p:sp>
        <p:nvSpPr>
          <p:cNvPr id="9255" name="Text Box 39"/>
          <p:cNvSpPr txBox="1">
            <a:spLocks noChangeArrowheads="1"/>
          </p:cNvSpPr>
          <p:nvPr/>
        </p:nvSpPr>
        <p:spPr bwMode="auto">
          <a:xfrm>
            <a:off x="441325" y="776288"/>
            <a:ext cx="8135560" cy="646331"/>
          </a:xfrm>
          <a:prstGeom prst="rect">
            <a:avLst/>
          </a:prstGeom>
          <a:noFill/>
          <a:ln w="9525">
            <a:noFill/>
            <a:miter lim="800000"/>
            <a:headEnd/>
            <a:tailEnd/>
          </a:ln>
          <a:effectLst/>
        </p:spPr>
        <p:txBody>
          <a:bodyPr wrap="none">
            <a:spAutoFit/>
          </a:bodyPr>
          <a:lstStyle/>
          <a:p>
            <a:pPr>
              <a:buFontTx/>
              <a:buChar char="•"/>
            </a:pPr>
            <a:r>
              <a:rPr lang="en-US" dirty="0">
                <a:latin typeface="Comic Sans MS" pitchFamily="66" charset="0"/>
              </a:rPr>
              <a:t>  We use a </a:t>
            </a:r>
            <a:r>
              <a:rPr lang="en-US" b="1" dirty="0">
                <a:latin typeface="Comic Sans MS" pitchFamily="66" charset="0"/>
              </a:rPr>
              <a:t>differential</a:t>
            </a:r>
            <a:r>
              <a:rPr lang="en-US" dirty="0">
                <a:latin typeface="Comic Sans MS" pitchFamily="66" charset="0"/>
              </a:rPr>
              <a:t> pair of atom interferometers to detect a GW</a:t>
            </a:r>
          </a:p>
          <a:p>
            <a:pPr>
              <a:buFontTx/>
              <a:buChar char="•"/>
            </a:pPr>
            <a:r>
              <a:rPr lang="en-US" dirty="0">
                <a:latin typeface="Comic Sans MS" pitchFamily="66" charset="0"/>
              </a:rPr>
              <a:t>  Each measures the local acceleration, resulting in a gravity </a:t>
            </a:r>
            <a:r>
              <a:rPr lang="en-US" b="1" dirty="0">
                <a:latin typeface="Comic Sans MS" pitchFamily="66" charset="0"/>
              </a:rPr>
              <a:t>gradiometer</a:t>
            </a:r>
          </a:p>
        </p:txBody>
      </p:sp>
      <p:sp>
        <p:nvSpPr>
          <p:cNvPr id="9256" name="Text Box 40"/>
          <p:cNvSpPr txBox="1">
            <a:spLocks noChangeArrowheads="1"/>
          </p:cNvSpPr>
          <p:nvPr/>
        </p:nvSpPr>
        <p:spPr bwMode="auto">
          <a:xfrm>
            <a:off x="4343400" y="1905000"/>
            <a:ext cx="4307589" cy="369332"/>
          </a:xfrm>
          <a:prstGeom prst="rect">
            <a:avLst/>
          </a:prstGeom>
          <a:noFill/>
          <a:ln w="9525">
            <a:noFill/>
            <a:miter lim="800000"/>
            <a:headEnd/>
            <a:tailEnd/>
          </a:ln>
          <a:effectLst/>
        </p:spPr>
        <p:txBody>
          <a:bodyPr wrap="none">
            <a:spAutoFit/>
          </a:bodyPr>
          <a:lstStyle/>
          <a:p>
            <a:r>
              <a:rPr lang="en-US" sz="1800" dirty="0">
                <a:latin typeface="Comic Sans MS" pitchFamily="66" charset="0"/>
              </a:rPr>
              <a:t>Gravity gradient is analogous to a GW:</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l="1256" r="1479"/>
          <a:stretch>
            <a:fillRect/>
          </a:stretch>
        </p:blipFill>
        <p:spPr bwMode="auto">
          <a:xfrm>
            <a:off x="5029200" y="2322513"/>
            <a:ext cx="3810000" cy="2401887"/>
          </a:xfrm>
          <a:prstGeom prst="rect">
            <a:avLst/>
          </a:prstGeom>
          <a:noFill/>
          <a:ln w="9525">
            <a:noFill/>
            <a:miter lim="800000"/>
            <a:headEnd/>
            <a:tailEnd/>
          </a:ln>
          <a:effectLst/>
        </p:spPr>
      </p:pic>
      <p:sp>
        <p:nvSpPr>
          <p:cNvPr id="2055" name="Oval 7"/>
          <p:cNvSpPr>
            <a:spLocks noChangeArrowheads="1"/>
          </p:cNvSpPr>
          <p:nvPr/>
        </p:nvSpPr>
        <p:spPr bwMode="auto">
          <a:xfrm>
            <a:off x="5943600" y="2590800"/>
            <a:ext cx="381000" cy="381000"/>
          </a:xfrm>
          <a:prstGeom prst="ellipse">
            <a:avLst/>
          </a:prstGeom>
          <a:noFill/>
          <a:ln w="38100">
            <a:solidFill>
              <a:srgbClr val="FF9900"/>
            </a:solidFill>
            <a:round/>
            <a:headEnd/>
            <a:tailEnd/>
          </a:ln>
          <a:effectLst/>
        </p:spPr>
        <p:txBody>
          <a:bodyPr wrap="none" anchor="ctr"/>
          <a:lstStyle/>
          <a:p>
            <a:endParaRPr lang="en-US"/>
          </a:p>
        </p:txBody>
      </p:sp>
      <p:sp>
        <p:nvSpPr>
          <p:cNvPr id="2056" name="Line 8"/>
          <p:cNvSpPr>
            <a:spLocks noChangeShapeType="1"/>
          </p:cNvSpPr>
          <p:nvPr/>
        </p:nvSpPr>
        <p:spPr bwMode="auto">
          <a:xfrm flipH="1" flipV="1">
            <a:off x="4572000" y="2590800"/>
            <a:ext cx="1371600" cy="228600"/>
          </a:xfrm>
          <a:prstGeom prst="line">
            <a:avLst/>
          </a:prstGeom>
          <a:noFill/>
          <a:ln w="38100">
            <a:solidFill>
              <a:srgbClr val="FF9900"/>
            </a:solidFill>
            <a:round/>
            <a:headEnd/>
            <a:tailEnd type="triangle" w="med" len="med"/>
          </a:ln>
          <a:effectLst/>
        </p:spPr>
        <p:txBody>
          <a:bodyPr/>
          <a:lstStyle/>
          <a:p>
            <a:endParaRPr lang="en-US"/>
          </a:p>
        </p:txBody>
      </p:sp>
      <p:sp>
        <p:nvSpPr>
          <p:cNvPr id="2058" name="Text Box 10"/>
          <p:cNvSpPr txBox="1">
            <a:spLocks noChangeArrowheads="1"/>
          </p:cNvSpPr>
          <p:nvPr/>
        </p:nvSpPr>
        <p:spPr bwMode="auto">
          <a:xfrm>
            <a:off x="152400" y="822325"/>
            <a:ext cx="8839200" cy="954107"/>
          </a:xfrm>
          <a:prstGeom prst="rect">
            <a:avLst/>
          </a:prstGeom>
          <a:noFill/>
          <a:ln w="9525">
            <a:noFill/>
            <a:miter lim="800000"/>
            <a:headEnd/>
            <a:tailEnd/>
          </a:ln>
          <a:effectLst/>
        </p:spPr>
        <p:txBody>
          <a:bodyPr wrap="square">
            <a:spAutoFit/>
          </a:bodyPr>
          <a:lstStyle/>
          <a:p>
            <a:pPr>
              <a:buFontTx/>
              <a:buChar char="•"/>
            </a:pPr>
            <a:r>
              <a:rPr lang="en-US" sz="2000" dirty="0"/>
              <a:t>   </a:t>
            </a:r>
            <a:r>
              <a:rPr lang="en-US" dirty="0">
                <a:latin typeface="Comic Sans MS" pitchFamily="66" charset="0"/>
              </a:rPr>
              <a:t>Large momentum transfer (LMT) </a:t>
            </a:r>
            <a:r>
              <a:rPr lang="en-US" dirty="0" err="1">
                <a:latin typeface="Comic Sans MS" pitchFamily="66" charset="0"/>
              </a:rPr>
              <a:t>beamsplitters</a:t>
            </a:r>
            <a:r>
              <a:rPr lang="en-US" dirty="0">
                <a:latin typeface="Comic Sans MS" pitchFamily="66" charset="0"/>
              </a:rPr>
              <a:t> – multiple laser interactions</a:t>
            </a:r>
          </a:p>
          <a:p>
            <a:pPr>
              <a:buFontTx/>
              <a:buChar char="•"/>
            </a:pPr>
            <a:endParaRPr lang="en-US" dirty="0">
              <a:latin typeface="Comic Sans MS" pitchFamily="66" charset="0"/>
            </a:endParaRPr>
          </a:p>
          <a:p>
            <a:pPr>
              <a:buFontTx/>
              <a:buChar char="•"/>
            </a:pPr>
            <a:r>
              <a:rPr lang="en-US" dirty="0">
                <a:latin typeface="Comic Sans MS" pitchFamily="66" charset="0"/>
              </a:rPr>
              <a:t>   Each laser interaction adds a </a:t>
            </a:r>
            <a:r>
              <a:rPr lang="en-US" b="1" dirty="0">
                <a:latin typeface="Comic Sans MS" pitchFamily="66" charset="0"/>
              </a:rPr>
              <a:t>momentum recoil</a:t>
            </a:r>
            <a:r>
              <a:rPr lang="en-US" dirty="0">
                <a:latin typeface="Comic Sans MS" pitchFamily="66" charset="0"/>
              </a:rPr>
              <a:t> and imprints the </a:t>
            </a:r>
            <a:r>
              <a:rPr lang="en-US" b="1" dirty="0">
                <a:latin typeface="Comic Sans MS" pitchFamily="66" charset="0"/>
              </a:rPr>
              <a:t>laser’s phase</a:t>
            </a:r>
          </a:p>
        </p:txBody>
      </p:sp>
      <p:sp>
        <p:nvSpPr>
          <p:cNvPr id="2059" name="Text Box 11"/>
          <p:cNvSpPr txBox="1">
            <a:spLocks noChangeArrowheads="1"/>
          </p:cNvSpPr>
          <p:nvPr/>
        </p:nvSpPr>
        <p:spPr bwMode="auto">
          <a:xfrm>
            <a:off x="5791200" y="1981200"/>
            <a:ext cx="3312355" cy="338554"/>
          </a:xfrm>
          <a:prstGeom prst="rect">
            <a:avLst/>
          </a:prstGeom>
          <a:noFill/>
          <a:ln w="9525">
            <a:noFill/>
            <a:miter lim="800000"/>
            <a:headEnd/>
            <a:tailEnd/>
          </a:ln>
          <a:effectLst/>
        </p:spPr>
        <p:txBody>
          <a:bodyPr wrap="square">
            <a:spAutoFit/>
          </a:bodyPr>
          <a:lstStyle/>
          <a:p>
            <a:r>
              <a:rPr lang="en-US" sz="1600" dirty="0">
                <a:latin typeface="Comic Sans MS" pitchFamily="66" charset="0"/>
              </a:rPr>
              <a:t>Example LMT interferometer</a:t>
            </a:r>
          </a:p>
        </p:txBody>
      </p:sp>
      <p:pic>
        <p:nvPicPr>
          <p:cNvPr id="2060" name="Picture 12"/>
          <p:cNvPicPr>
            <a:picLocks noChangeAspect="1" noChangeArrowheads="1"/>
          </p:cNvPicPr>
          <p:nvPr/>
        </p:nvPicPr>
        <p:blipFill>
          <a:blip r:embed="rId4" cstate="print"/>
          <a:srcRect l="4231" t="6818" r="4784" b="11363"/>
          <a:stretch>
            <a:fillRect/>
          </a:stretch>
        </p:blipFill>
        <p:spPr bwMode="auto">
          <a:xfrm>
            <a:off x="5257800" y="5029200"/>
            <a:ext cx="3429000" cy="479425"/>
          </a:xfrm>
          <a:prstGeom prst="rect">
            <a:avLst/>
          </a:prstGeom>
          <a:noFill/>
          <a:ln w="9525">
            <a:noFill/>
            <a:miter lim="800000"/>
            <a:headEnd/>
            <a:tailEnd/>
          </a:ln>
          <a:effectLst/>
        </p:spPr>
      </p:pic>
      <p:sp>
        <p:nvSpPr>
          <p:cNvPr id="2061" name="Rectangle 13"/>
          <p:cNvSpPr>
            <a:spLocks noChangeArrowheads="1"/>
          </p:cNvSpPr>
          <p:nvPr/>
        </p:nvSpPr>
        <p:spPr bwMode="auto">
          <a:xfrm>
            <a:off x="5029200" y="4876800"/>
            <a:ext cx="3733800" cy="762000"/>
          </a:xfrm>
          <a:prstGeom prst="rect">
            <a:avLst/>
          </a:prstGeom>
          <a:noFill/>
          <a:ln w="22225">
            <a:solidFill>
              <a:srgbClr val="008000"/>
            </a:solidFill>
            <a:miter lim="800000"/>
            <a:headEnd/>
            <a:tailEnd/>
          </a:ln>
          <a:effectLst/>
        </p:spPr>
        <p:txBody>
          <a:bodyPr wrap="none" anchor="ctr"/>
          <a:lstStyle/>
          <a:p>
            <a:endParaRPr lang="en-US"/>
          </a:p>
        </p:txBody>
      </p:sp>
      <p:sp>
        <p:nvSpPr>
          <p:cNvPr id="2062" name="Text Box 14"/>
          <p:cNvSpPr txBox="1">
            <a:spLocks noChangeArrowheads="1"/>
          </p:cNvSpPr>
          <p:nvPr/>
        </p:nvSpPr>
        <p:spPr bwMode="auto">
          <a:xfrm>
            <a:off x="1371600" y="1905000"/>
            <a:ext cx="2384425" cy="336550"/>
          </a:xfrm>
          <a:prstGeom prst="rect">
            <a:avLst/>
          </a:prstGeom>
          <a:noFill/>
          <a:ln w="9525">
            <a:noFill/>
            <a:miter lim="800000"/>
            <a:headEnd/>
            <a:tailEnd/>
          </a:ln>
          <a:effectLst/>
        </p:spPr>
        <p:txBody>
          <a:bodyPr wrap="none">
            <a:spAutoFit/>
          </a:bodyPr>
          <a:lstStyle/>
          <a:p>
            <a:r>
              <a:rPr lang="en-US" sz="1600"/>
              <a:t>LMT energy level diagram</a:t>
            </a:r>
          </a:p>
        </p:txBody>
      </p:sp>
      <p:pic>
        <p:nvPicPr>
          <p:cNvPr id="2063" name="Picture 15"/>
          <p:cNvPicPr>
            <a:picLocks noChangeAspect="1" noChangeArrowheads="1"/>
          </p:cNvPicPr>
          <p:nvPr/>
        </p:nvPicPr>
        <p:blipFill>
          <a:blip r:embed="rId5" cstate="print"/>
          <a:srcRect/>
          <a:stretch>
            <a:fillRect/>
          </a:stretch>
        </p:blipFill>
        <p:spPr bwMode="auto">
          <a:xfrm>
            <a:off x="381000" y="2286000"/>
            <a:ext cx="4114800" cy="4114800"/>
          </a:xfrm>
          <a:prstGeom prst="rect">
            <a:avLst/>
          </a:prstGeom>
          <a:noFill/>
          <a:ln w="9525">
            <a:noFill/>
            <a:miter lim="800000"/>
            <a:headEnd/>
            <a:tailEnd/>
          </a:ln>
          <a:effectLst/>
        </p:spPr>
      </p:pic>
      <p:pic>
        <p:nvPicPr>
          <p:cNvPr id="2064" name="Picture 16"/>
          <p:cNvPicPr>
            <a:picLocks noChangeAspect="1" noChangeArrowheads="1"/>
          </p:cNvPicPr>
          <p:nvPr/>
        </p:nvPicPr>
        <p:blipFill>
          <a:blip r:embed="rId6" cstate="print">
            <a:clrChange>
              <a:clrFrom>
                <a:srgbClr val="FFFFFF"/>
              </a:clrFrom>
              <a:clrTo>
                <a:srgbClr val="FFFFFF">
                  <a:alpha val="0"/>
                </a:srgbClr>
              </a:clrTo>
            </a:clrChange>
          </a:blip>
          <a:srcRect l="10678" t="75000" r="9233" b="5000"/>
          <a:stretch>
            <a:fillRect/>
          </a:stretch>
        </p:blipFill>
        <p:spPr bwMode="auto">
          <a:xfrm>
            <a:off x="3505200" y="4965700"/>
            <a:ext cx="990600" cy="263525"/>
          </a:xfrm>
          <a:prstGeom prst="rect">
            <a:avLst/>
          </a:prstGeom>
          <a:noFill/>
          <a:ln w="9525">
            <a:noFill/>
            <a:miter lim="800000"/>
            <a:headEnd/>
            <a:tailEnd/>
          </a:ln>
          <a:effectLst/>
        </p:spPr>
      </p:pic>
      <p:pic>
        <p:nvPicPr>
          <p:cNvPr id="2065" name="Picture 17"/>
          <p:cNvPicPr>
            <a:picLocks noChangeAspect="1" noChangeArrowheads="1"/>
          </p:cNvPicPr>
          <p:nvPr/>
        </p:nvPicPr>
        <p:blipFill>
          <a:blip r:embed="rId6" cstate="print">
            <a:clrChange>
              <a:clrFrom>
                <a:srgbClr val="FFFFFF"/>
              </a:clrFrom>
              <a:clrTo>
                <a:srgbClr val="FFFFFF">
                  <a:alpha val="0"/>
                </a:srgbClr>
              </a:clrTo>
            </a:clrChange>
          </a:blip>
          <a:srcRect l="32036" r="25250" b="80000"/>
          <a:stretch>
            <a:fillRect/>
          </a:stretch>
        </p:blipFill>
        <p:spPr bwMode="auto">
          <a:xfrm>
            <a:off x="965200" y="5676900"/>
            <a:ext cx="533400" cy="266700"/>
          </a:xfrm>
          <a:prstGeom prst="rect">
            <a:avLst/>
          </a:prstGeom>
          <a:noFill/>
          <a:ln w="9525">
            <a:noFill/>
            <a:miter lim="800000"/>
            <a:headEnd/>
            <a:tailEnd/>
          </a:ln>
          <a:effectLst/>
        </p:spPr>
      </p:pic>
      <p:pic>
        <p:nvPicPr>
          <p:cNvPr id="2066" name="Picture 18"/>
          <p:cNvPicPr>
            <a:picLocks noChangeAspect="1" noChangeArrowheads="1"/>
          </p:cNvPicPr>
          <p:nvPr/>
        </p:nvPicPr>
        <p:blipFill>
          <a:blip r:embed="rId6" cstate="print">
            <a:clrChange>
              <a:clrFrom>
                <a:srgbClr val="FFFFFF"/>
              </a:clrFrom>
              <a:clrTo>
                <a:srgbClr val="FFFFFF">
                  <a:alpha val="0"/>
                </a:srgbClr>
              </a:clrTo>
            </a:clrChange>
          </a:blip>
          <a:srcRect l="16017" t="25000" r="14572" b="55000"/>
          <a:stretch>
            <a:fillRect/>
          </a:stretch>
        </p:blipFill>
        <p:spPr bwMode="auto">
          <a:xfrm>
            <a:off x="1790700" y="5637213"/>
            <a:ext cx="914400" cy="280987"/>
          </a:xfrm>
          <a:prstGeom prst="rect">
            <a:avLst/>
          </a:prstGeom>
          <a:noFill/>
          <a:ln w="9525">
            <a:noFill/>
            <a:miter lim="800000"/>
            <a:headEnd/>
            <a:tailEnd/>
          </a:ln>
          <a:effectLst/>
        </p:spPr>
      </p:pic>
      <p:pic>
        <p:nvPicPr>
          <p:cNvPr id="2067" name="Picture 19"/>
          <p:cNvPicPr>
            <a:picLocks noChangeAspect="1" noChangeArrowheads="1"/>
          </p:cNvPicPr>
          <p:nvPr/>
        </p:nvPicPr>
        <p:blipFill>
          <a:blip r:embed="rId6" cstate="print">
            <a:clrChange>
              <a:clrFrom>
                <a:srgbClr val="FFFFFF"/>
              </a:clrFrom>
              <a:clrTo>
                <a:srgbClr val="FFFFFF">
                  <a:alpha val="0"/>
                </a:srgbClr>
              </a:clrTo>
            </a:clrChange>
          </a:blip>
          <a:srcRect l="10678" t="50000" r="9233" b="30000"/>
          <a:stretch>
            <a:fillRect/>
          </a:stretch>
        </p:blipFill>
        <p:spPr bwMode="auto">
          <a:xfrm>
            <a:off x="2654300" y="5337175"/>
            <a:ext cx="990600" cy="263525"/>
          </a:xfrm>
          <a:prstGeom prst="rect">
            <a:avLst/>
          </a:prstGeom>
          <a:noFill/>
          <a:ln w="9525">
            <a:noFill/>
            <a:miter lim="800000"/>
            <a:headEnd/>
            <a:tailEnd/>
          </a:ln>
          <a:effectLst/>
        </p:spPr>
      </p:pic>
      <p:sp>
        <p:nvSpPr>
          <p:cNvPr id="2068" name="Text Box 20"/>
          <p:cNvSpPr txBox="1">
            <a:spLocks noChangeArrowheads="1"/>
          </p:cNvSpPr>
          <p:nvPr/>
        </p:nvSpPr>
        <p:spPr bwMode="auto">
          <a:xfrm>
            <a:off x="5181600" y="5791200"/>
            <a:ext cx="3611886" cy="369332"/>
          </a:xfrm>
          <a:prstGeom prst="rect">
            <a:avLst/>
          </a:prstGeom>
          <a:noFill/>
          <a:ln w="9525">
            <a:noFill/>
            <a:miter lim="800000"/>
            <a:headEnd/>
            <a:tailEnd/>
          </a:ln>
          <a:effectLst/>
        </p:spPr>
        <p:txBody>
          <a:bodyPr wrap="none">
            <a:spAutoFit/>
          </a:bodyPr>
          <a:lstStyle/>
          <a:p>
            <a:r>
              <a:rPr lang="en-US" sz="1800" dirty="0">
                <a:sym typeface="Wingdings" pitchFamily="2" charset="2"/>
              </a:rPr>
              <a:t> </a:t>
            </a:r>
            <a:r>
              <a:rPr lang="en-US" sz="1800" dirty="0">
                <a:latin typeface="Comic Sans MS" pitchFamily="66" charset="0"/>
                <a:sym typeface="Wingdings" pitchFamily="2" charset="2"/>
              </a:rPr>
              <a:t>Phase amplification factor </a:t>
            </a:r>
            <a:r>
              <a:rPr lang="en-US" sz="1800" i="1" dirty="0">
                <a:latin typeface="Comic Sans MS" pitchFamily="66" charset="0"/>
                <a:sym typeface="Wingdings" pitchFamily="2" charset="2"/>
              </a:rPr>
              <a:t>N </a:t>
            </a:r>
            <a:endParaRPr lang="en-US" sz="1800" i="1" dirty="0">
              <a:latin typeface="Comic Sans MS" pitchFamily="66" charset="0"/>
            </a:endParaRPr>
          </a:p>
        </p:txBody>
      </p:sp>
      <p:sp>
        <p:nvSpPr>
          <p:cNvPr id="2070" name="Rectangle 22"/>
          <p:cNvSpPr>
            <a:spLocks noGrp="1" noChangeArrowheads="1"/>
          </p:cNvSpPr>
          <p:nvPr>
            <p:ph type="title" idx="4294967295"/>
          </p:nvPr>
        </p:nvSpPr>
        <p:spPr>
          <a:xfrm>
            <a:off x="685800" y="88900"/>
            <a:ext cx="7772400" cy="304800"/>
          </a:xfrm>
        </p:spPr>
        <p:txBody>
          <a:bodyPr>
            <a:noAutofit/>
          </a:bodyPr>
          <a:lstStyle/>
          <a:p>
            <a:r>
              <a:rPr lang="en-US" sz="2800" dirty="0">
                <a:solidFill>
                  <a:schemeClr val="tx1"/>
                </a:solidFill>
                <a:latin typeface="Comic Sans MS" pitchFamily="66" charset="0"/>
              </a:rPr>
              <a:t>Coherent Phase Amplification</a:t>
            </a:r>
            <a:endParaRPr lang="en-US" sz="2800" dirty="0">
              <a:latin typeface="Comic Sans MS" pitchFamily="66" charset="0"/>
            </a:endParaRPr>
          </a:p>
        </p:txBody>
      </p:sp>
      <p:pic>
        <p:nvPicPr>
          <p:cNvPr id="2071" name="Picture 23"/>
          <p:cNvPicPr>
            <a:picLocks noChangeAspect="1" noChangeArrowheads="1"/>
          </p:cNvPicPr>
          <p:nvPr/>
        </p:nvPicPr>
        <p:blipFill>
          <a:blip r:embed="rId7" cstate="print"/>
          <a:srcRect l="15190" t="18182" r="16455"/>
          <a:stretch>
            <a:fillRect/>
          </a:stretch>
        </p:blipFill>
        <p:spPr bwMode="auto">
          <a:xfrm>
            <a:off x="1066800" y="4648200"/>
            <a:ext cx="228600" cy="228600"/>
          </a:xfrm>
          <a:prstGeom prst="rect">
            <a:avLst/>
          </a:prstGeom>
          <a:noFill/>
          <a:ln w="9525">
            <a:noFill/>
            <a:miter lim="800000"/>
            <a:headEnd/>
            <a:tailEnd/>
          </a:ln>
          <a:effectLst/>
        </p:spPr>
      </p:pic>
      <p:pic>
        <p:nvPicPr>
          <p:cNvPr id="2072" name="Picture 24"/>
          <p:cNvPicPr>
            <a:picLocks noChangeAspect="1" noChangeArrowheads="1"/>
          </p:cNvPicPr>
          <p:nvPr/>
        </p:nvPicPr>
        <p:blipFill>
          <a:blip r:embed="rId8" cstate="print"/>
          <a:srcRect l="13187" t="16902" r="20879"/>
          <a:stretch>
            <a:fillRect/>
          </a:stretch>
        </p:blipFill>
        <p:spPr bwMode="auto">
          <a:xfrm>
            <a:off x="1905000" y="4495800"/>
            <a:ext cx="228600" cy="225425"/>
          </a:xfrm>
          <a:prstGeom prst="rect">
            <a:avLst/>
          </a:prstGeom>
          <a:noFill/>
          <a:ln w="9525">
            <a:noFill/>
            <a:miter lim="800000"/>
            <a:headEnd/>
            <a:tailEnd/>
          </a:ln>
          <a:effectLst/>
        </p:spPr>
      </p:pic>
      <p:pic>
        <p:nvPicPr>
          <p:cNvPr id="2073" name="Picture 25"/>
          <p:cNvPicPr>
            <a:picLocks noChangeAspect="1" noChangeArrowheads="1"/>
          </p:cNvPicPr>
          <p:nvPr/>
        </p:nvPicPr>
        <p:blipFill>
          <a:blip r:embed="rId9" cstate="print"/>
          <a:srcRect l="16902" r="15492"/>
          <a:stretch>
            <a:fillRect/>
          </a:stretch>
        </p:blipFill>
        <p:spPr bwMode="auto">
          <a:xfrm>
            <a:off x="1066800" y="3200400"/>
            <a:ext cx="276225" cy="304800"/>
          </a:xfrm>
          <a:prstGeom prst="rect">
            <a:avLst/>
          </a:prstGeom>
          <a:noFill/>
          <a:ln w="9525">
            <a:noFill/>
            <a:miter lim="800000"/>
            <a:headEnd/>
            <a:tailEnd/>
          </a:ln>
          <a:effectLst/>
        </p:spPr>
      </p:pic>
      <p:sp>
        <p:nvSpPr>
          <p:cNvPr id="2074" name="Line 26"/>
          <p:cNvSpPr>
            <a:spLocks noChangeShapeType="1"/>
          </p:cNvSpPr>
          <p:nvPr/>
        </p:nvSpPr>
        <p:spPr bwMode="auto">
          <a:xfrm flipV="1">
            <a:off x="1371600" y="3124200"/>
            <a:ext cx="0" cy="381000"/>
          </a:xfrm>
          <a:prstGeom prst="line">
            <a:avLst/>
          </a:prstGeom>
          <a:noFill/>
          <a:ln w="9525">
            <a:solidFill>
              <a:schemeClr val="tx1"/>
            </a:solidFill>
            <a:round/>
            <a:headEnd type="triangle" w="med" len="me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09600" y="0"/>
            <a:ext cx="7772400" cy="533400"/>
          </a:xfrm>
        </p:spPr>
        <p:txBody>
          <a:bodyPr>
            <a:normAutofit fontScale="90000"/>
          </a:bodyPr>
          <a:lstStyle/>
          <a:p>
            <a:r>
              <a:rPr lang="en-US" sz="3200" dirty="0">
                <a:latin typeface="Comic Sans MS" pitchFamily="66" charset="0"/>
              </a:rPr>
              <a:t>Resonant Detection</a:t>
            </a:r>
          </a:p>
        </p:txBody>
      </p:sp>
      <p:sp>
        <p:nvSpPr>
          <p:cNvPr id="3076" name="Text Box 4"/>
          <p:cNvSpPr txBox="1">
            <a:spLocks noChangeArrowheads="1"/>
          </p:cNvSpPr>
          <p:nvPr/>
        </p:nvSpPr>
        <p:spPr bwMode="auto">
          <a:xfrm>
            <a:off x="457201" y="914400"/>
            <a:ext cx="4292600" cy="923330"/>
          </a:xfrm>
          <a:prstGeom prst="rect">
            <a:avLst/>
          </a:prstGeom>
          <a:noFill/>
          <a:ln w="9525">
            <a:noFill/>
            <a:miter lim="800000"/>
            <a:headEnd/>
            <a:tailEnd/>
          </a:ln>
          <a:effectLst/>
        </p:spPr>
        <p:txBody>
          <a:bodyPr wrap="square">
            <a:spAutoFit/>
          </a:bodyPr>
          <a:lstStyle/>
          <a:p>
            <a:r>
              <a:rPr lang="en-US" dirty="0">
                <a:latin typeface="Comic Sans MS" pitchFamily="66" charset="0"/>
              </a:rPr>
              <a:t>Additional phase amplification possible with </a:t>
            </a:r>
            <a:r>
              <a:rPr lang="en-US" b="1" dirty="0">
                <a:latin typeface="Comic Sans MS" pitchFamily="66" charset="0"/>
              </a:rPr>
              <a:t>multiple loop</a:t>
            </a:r>
            <a:r>
              <a:rPr lang="en-US" dirty="0">
                <a:latin typeface="Comic Sans MS" pitchFamily="66" charset="0"/>
              </a:rPr>
              <a:t> atom trajectory </a:t>
            </a:r>
          </a:p>
        </p:txBody>
      </p:sp>
      <p:grpSp>
        <p:nvGrpSpPr>
          <p:cNvPr id="2" name="Group 11"/>
          <p:cNvGrpSpPr>
            <a:grpSpLocks/>
          </p:cNvGrpSpPr>
          <p:nvPr/>
        </p:nvGrpSpPr>
        <p:grpSpPr bwMode="auto">
          <a:xfrm>
            <a:off x="5322888" y="1143000"/>
            <a:ext cx="3287712" cy="2125663"/>
            <a:chOff x="3168" y="375"/>
            <a:chExt cx="2071" cy="1339"/>
          </a:xfrm>
        </p:grpSpPr>
        <p:pic>
          <p:nvPicPr>
            <p:cNvPr id="3077" name="Picture 5"/>
            <p:cNvPicPr>
              <a:picLocks noChangeAspect="1" noChangeArrowheads="1"/>
            </p:cNvPicPr>
            <p:nvPr/>
          </p:nvPicPr>
          <p:blipFill>
            <a:blip r:embed="rId3" cstate="print"/>
            <a:srcRect/>
            <a:stretch>
              <a:fillRect/>
            </a:stretch>
          </p:blipFill>
          <p:spPr bwMode="auto">
            <a:xfrm>
              <a:off x="3168" y="384"/>
              <a:ext cx="2071" cy="1330"/>
            </a:xfrm>
            <a:prstGeom prst="rect">
              <a:avLst/>
            </a:prstGeom>
            <a:noFill/>
            <a:ln w="9525">
              <a:noFill/>
              <a:miter lim="800000"/>
              <a:headEnd/>
              <a:tailEnd/>
            </a:ln>
            <a:effectLst/>
          </p:spPr>
        </p:pic>
        <p:sp>
          <p:nvSpPr>
            <p:cNvPr id="3078" name="Line 6"/>
            <p:cNvSpPr>
              <a:spLocks noChangeShapeType="1"/>
            </p:cNvSpPr>
            <p:nvPr/>
          </p:nvSpPr>
          <p:spPr bwMode="auto">
            <a:xfrm>
              <a:off x="3552" y="576"/>
              <a:ext cx="1440" cy="0"/>
            </a:xfrm>
            <a:prstGeom prst="line">
              <a:avLst/>
            </a:prstGeom>
            <a:noFill/>
            <a:ln w="19050">
              <a:solidFill>
                <a:schemeClr val="tx1"/>
              </a:solidFill>
              <a:round/>
              <a:headEnd type="triangle" w="med" len="med"/>
              <a:tailEnd type="triangle" w="med" len="med"/>
            </a:ln>
            <a:effectLst/>
          </p:spPr>
          <p:txBody>
            <a:bodyPr/>
            <a:lstStyle/>
            <a:p>
              <a:endParaRPr lang="en-US"/>
            </a:p>
          </p:txBody>
        </p:sp>
        <p:sp>
          <p:nvSpPr>
            <p:cNvPr id="3079" name="Text Box 7"/>
            <p:cNvSpPr txBox="1">
              <a:spLocks noChangeArrowheads="1"/>
            </p:cNvSpPr>
            <p:nvPr/>
          </p:nvSpPr>
          <p:spPr bwMode="auto">
            <a:xfrm>
              <a:off x="3878" y="375"/>
              <a:ext cx="826" cy="212"/>
            </a:xfrm>
            <a:prstGeom prst="rect">
              <a:avLst/>
            </a:prstGeom>
            <a:noFill/>
            <a:ln w="9525">
              <a:noFill/>
              <a:miter lim="800000"/>
              <a:headEnd/>
              <a:tailEnd/>
            </a:ln>
            <a:effectLst/>
          </p:spPr>
          <p:txBody>
            <a:bodyPr wrap="none">
              <a:spAutoFit/>
            </a:bodyPr>
            <a:lstStyle/>
            <a:p>
              <a:r>
                <a:rPr lang="en-US" sz="1600"/>
                <a:t>Q oscillations</a:t>
              </a:r>
            </a:p>
          </p:txBody>
        </p:sp>
        <p:sp>
          <p:nvSpPr>
            <p:cNvPr id="3080" name="Text Box 8"/>
            <p:cNvSpPr txBox="1">
              <a:spLocks noChangeArrowheads="1"/>
            </p:cNvSpPr>
            <p:nvPr/>
          </p:nvSpPr>
          <p:spPr bwMode="auto">
            <a:xfrm>
              <a:off x="3552" y="1392"/>
              <a:ext cx="246" cy="231"/>
            </a:xfrm>
            <a:prstGeom prst="rect">
              <a:avLst/>
            </a:prstGeom>
            <a:noFill/>
            <a:ln w="9525">
              <a:noFill/>
              <a:miter lim="800000"/>
              <a:headEnd/>
              <a:tailEnd/>
            </a:ln>
            <a:effectLst/>
          </p:spPr>
          <p:txBody>
            <a:bodyPr wrap="none">
              <a:spAutoFit/>
            </a:bodyPr>
            <a:lstStyle/>
            <a:p>
              <a:pPr>
                <a:spcBef>
                  <a:spcPct val="20000"/>
                </a:spcBef>
              </a:pPr>
              <a:r>
                <a:rPr lang="en-US" sz="1800" b="1">
                  <a:latin typeface="Tahoma" pitchFamily="34" charset="0"/>
                </a:rPr>
                <a:t>T </a:t>
              </a:r>
            </a:p>
          </p:txBody>
        </p:sp>
        <p:sp>
          <p:nvSpPr>
            <p:cNvPr id="3081" name="Line 9"/>
            <p:cNvSpPr>
              <a:spLocks noChangeShapeType="1"/>
            </p:cNvSpPr>
            <p:nvPr/>
          </p:nvSpPr>
          <p:spPr bwMode="auto">
            <a:xfrm>
              <a:off x="3458" y="1420"/>
              <a:ext cx="382" cy="0"/>
            </a:xfrm>
            <a:prstGeom prst="line">
              <a:avLst/>
            </a:prstGeom>
            <a:noFill/>
            <a:ln w="25400">
              <a:solidFill>
                <a:schemeClr val="tx1"/>
              </a:solidFill>
              <a:round/>
              <a:headEnd type="triangle" w="med" len="med"/>
              <a:tailEnd type="triangle" w="med" len="med"/>
            </a:ln>
            <a:effectLst/>
          </p:spPr>
          <p:txBody>
            <a:bodyPr/>
            <a:lstStyle/>
            <a:p>
              <a:endParaRPr lang="en-US"/>
            </a:p>
          </p:txBody>
        </p:sp>
      </p:grpSp>
      <p:sp>
        <p:nvSpPr>
          <p:cNvPr id="3082" name="Text Box 10"/>
          <p:cNvSpPr txBox="1">
            <a:spLocks noChangeArrowheads="1"/>
          </p:cNvSpPr>
          <p:nvPr/>
        </p:nvSpPr>
        <p:spPr bwMode="auto">
          <a:xfrm>
            <a:off x="609600" y="1843088"/>
            <a:ext cx="4572000" cy="923330"/>
          </a:xfrm>
          <a:prstGeom prst="rect">
            <a:avLst/>
          </a:prstGeom>
          <a:noFill/>
          <a:ln w="9525">
            <a:noFill/>
            <a:miter lim="800000"/>
            <a:headEnd/>
            <a:tailEnd/>
          </a:ln>
          <a:effectLst/>
        </p:spPr>
        <p:txBody>
          <a:bodyPr>
            <a:spAutoFit/>
          </a:bodyPr>
          <a:lstStyle/>
          <a:p>
            <a:r>
              <a:rPr lang="en-US" sz="1800" dirty="0">
                <a:latin typeface="Comic Sans MS" pitchFamily="66" charset="0"/>
              </a:rPr>
              <a:t>Period </a:t>
            </a:r>
            <a:r>
              <a:rPr lang="en-US" sz="1800" b="1" dirty="0">
                <a:latin typeface="Comic Sans MS" pitchFamily="66" charset="0"/>
              </a:rPr>
              <a:t>T</a:t>
            </a:r>
            <a:r>
              <a:rPr lang="en-US" sz="1800" dirty="0">
                <a:latin typeface="Comic Sans MS" pitchFamily="66" charset="0"/>
              </a:rPr>
              <a:t> of atom oscillation matched to GW period, so each phase </a:t>
            </a:r>
            <a:r>
              <a:rPr lang="en-US" sz="1800" b="1" dirty="0">
                <a:latin typeface="Comic Sans MS" pitchFamily="66" charset="0"/>
              </a:rPr>
              <a:t>adds constructively</a:t>
            </a:r>
            <a:r>
              <a:rPr lang="en-US" sz="1800" dirty="0">
                <a:latin typeface="Comic Sans MS" pitchFamily="66" charset="0"/>
              </a:rPr>
              <a:t>.</a:t>
            </a:r>
          </a:p>
        </p:txBody>
      </p:sp>
      <p:sp>
        <p:nvSpPr>
          <p:cNvPr id="3084" name="Text Box 12"/>
          <p:cNvSpPr txBox="1">
            <a:spLocks noChangeArrowheads="1"/>
          </p:cNvSpPr>
          <p:nvPr/>
        </p:nvSpPr>
        <p:spPr bwMode="auto">
          <a:xfrm>
            <a:off x="990600" y="2757487"/>
            <a:ext cx="3629520" cy="369332"/>
          </a:xfrm>
          <a:prstGeom prst="rect">
            <a:avLst/>
          </a:prstGeom>
          <a:noFill/>
          <a:ln w="9525">
            <a:noFill/>
            <a:miter lim="800000"/>
            <a:headEnd/>
            <a:tailEnd/>
          </a:ln>
          <a:effectLst/>
        </p:spPr>
        <p:txBody>
          <a:bodyPr wrap="none">
            <a:spAutoFit/>
          </a:bodyPr>
          <a:lstStyle/>
          <a:p>
            <a:r>
              <a:rPr lang="en-US" sz="1800" dirty="0">
                <a:sym typeface="Wingdings" pitchFamily="2" charset="2"/>
              </a:rPr>
              <a:t> </a:t>
            </a:r>
            <a:r>
              <a:rPr lang="en-US" sz="1800" dirty="0">
                <a:latin typeface="Comic Sans MS" pitchFamily="66" charset="0"/>
                <a:sym typeface="Wingdings" pitchFamily="2" charset="2"/>
              </a:rPr>
              <a:t>Phase amplification factor </a:t>
            </a:r>
            <a:r>
              <a:rPr lang="en-US" sz="1800" i="1" dirty="0">
                <a:latin typeface="Comic Sans MS" pitchFamily="66" charset="0"/>
                <a:sym typeface="Wingdings" pitchFamily="2" charset="2"/>
              </a:rPr>
              <a:t>Q </a:t>
            </a:r>
            <a:endParaRPr lang="en-US" sz="1800" i="1" dirty="0">
              <a:latin typeface="Comic Sans MS" pitchFamily="66" charset="0"/>
            </a:endParaRPr>
          </a:p>
        </p:txBody>
      </p:sp>
      <p:sp>
        <p:nvSpPr>
          <p:cNvPr id="3098" name="Text Box 26"/>
          <p:cNvSpPr txBox="1">
            <a:spLocks noChangeArrowheads="1"/>
          </p:cNvSpPr>
          <p:nvPr/>
        </p:nvSpPr>
        <p:spPr bwMode="auto">
          <a:xfrm>
            <a:off x="4419600" y="4136834"/>
            <a:ext cx="3203575" cy="1962268"/>
          </a:xfrm>
          <a:prstGeom prst="rect">
            <a:avLst/>
          </a:prstGeom>
          <a:noFill/>
          <a:ln w="9525">
            <a:noFill/>
            <a:miter lim="800000"/>
            <a:headEnd/>
            <a:tailEnd/>
          </a:ln>
          <a:effectLst/>
        </p:spPr>
        <p:txBody>
          <a:bodyPr wrap="square">
            <a:spAutoFit/>
          </a:bodyPr>
          <a:lstStyle/>
          <a:p>
            <a:pPr>
              <a:lnSpc>
                <a:spcPct val="130000"/>
              </a:lnSpc>
              <a:spcBef>
                <a:spcPts val="1200"/>
              </a:spcBef>
            </a:pPr>
            <a:r>
              <a:rPr lang="en-US" dirty="0"/>
              <a:t>(</a:t>
            </a:r>
            <a:r>
              <a:rPr lang="en-US" dirty="0">
                <a:latin typeface="Comic Sans MS" pitchFamily="66" charset="0"/>
              </a:rPr>
              <a:t>Vacuum)</a:t>
            </a:r>
          </a:p>
          <a:p>
            <a:pPr>
              <a:lnSpc>
                <a:spcPct val="130000"/>
              </a:lnSpc>
              <a:spcBef>
                <a:spcPts val="1200"/>
              </a:spcBef>
            </a:pPr>
            <a:r>
              <a:rPr lang="en-US" dirty="0">
                <a:latin typeface="Comic Sans MS" pitchFamily="66" charset="0"/>
              </a:rPr>
              <a:t>(Spontaneous emission)</a:t>
            </a:r>
          </a:p>
          <a:p>
            <a:pPr>
              <a:lnSpc>
                <a:spcPct val="130000"/>
              </a:lnSpc>
              <a:spcBef>
                <a:spcPts val="1200"/>
              </a:spcBef>
            </a:pPr>
            <a:r>
              <a:rPr lang="en-US" dirty="0">
                <a:latin typeface="Comic Sans MS" pitchFamily="66" charset="0"/>
              </a:rPr>
              <a:t>(Sunshield/boom length)</a:t>
            </a:r>
          </a:p>
          <a:p>
            <a:pPr>
              <a:lnSpc>
                <a:spcPct val="130000"/>
              </a:lnSpc>
              <a:spcBef>
                <a:spcPts val="1200"/>
              </a:spcBef>
            </a:pPr>
            <a:r>
              <a:rPr lang="en-US" dirty="0">
                <a:latin typeface="Comic Sans MS" pitchFamily="66" charset="0"/>
              </a:rPr>
              <a:t>(Rabi frequency)</a:t>
            </a:r>
          </a:p>
        </p:txBody>
      </p:sp>
      <p:sp>
        <p:nvSpPr>
          <p:cNvPr id="3099" name="Text Box 27"/>
          <p:cNvSpPr txBox="1">
            <a:spLocks noChangeArrowheads="1"/>
          </p:cNvSpPr>
          <p:nvPr/>
        </p:nvSpPr>
        <p:spPr bwMode="auto">
          <a:xfrm>
            <a:off x="4724400" y="6176963"/>
            <a:ext cx="3352200" cy="400110"/>
          </a:xfrm>
          <a:prstGeom prst="rect">
            <a:avLst/>
          </a:prstGeom>
          <a:noFill/>
          <a:ln w="9525">
            <a:noFill/>
            <a:miter lim="800000"/>
            <a:headEnd/>
            <a:tailEnd/>
          </a:ln>
          <a:effectLst/>
        </p:spPr>
        <p:txBody>
          <a:bodyPr wrap="none">
            <a:spAutoFit/>
          </a:bodyPr>
          <a:lstStyle/>
          <a:p>
            <a:r>
              <a:rPr lang="en-US" sz="2000" dirty="0"/>
              <a:t>(</a:t>
            </a:r>
            <a:r>
              <a:rPr lang="en-US" sz="2000" dirty="0">
                <a:latin typeface="Comic Sans MS" pitchFamily="66" charset="0"/>
              </a:rPr>
              <a:t>T</a:t>
            </a:r>
            <a:r>
              <a:rPr lang="en-US" sz="2000" baseline="-25000" dirty="0">
                <a:latin typeface="Comic Sans MS" pitchFamily="66" charset="0"/>
              </a:rPr>
              <a:t>a</a:t>
            </a:r>
            <a:r>
              <a:rPr lang="en-US" sz="2000" dirty="0">
                <a:latin typeface="Comic Sans MS" pitchFamily="66" charset="0"/>
              </a:rPr>
              <a:t> is </a:t>
            </a:r>
            <a:r>
              <a:rPr lang="en-US" sz="2000" dirty="0" smtClean="0">
                <a:latin typeface="Comic Sans MS" pitchFamily="66" charset="0"/>
              </a:rPr>
              <a:t> LMT pulse duration)</a:t>
            </a:r>
            <a:endParaRPr lang="en-US" sz="2000" dirty="0">
              <a:latin typeface="Comic Sans MS" pitchFamily="66" charset="0"/>
            </a:endParaRPr>
          </a:p>
        </p:txBody>
      </p:sp>
      <p:sp>
        <p:nvSpPr>
          <p:cNvPr id="3100" name="Line 28"/>
          <p:cNvSpPr>
            <a:spLocks noChangeShapeType="1"/>
          </p:cNvSpPr>
          <p:nvPr/>
        </p:nvSpPr>
        <p:spPr bwMode="auto">
          <a:xfrm flipV="1">
            <a:off x="8686800" y="1524000"/>
            <a:ext cx="0" cy="6096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3101" name="Text Box 29"/>
          <p:cNvSpPr txBox="1">
            <a:spLocks noChangeArrowheads="1"/>
          </p:cNvSpPr>
          <p:nvPr/>
        </p:nvSpPr>
        <p:spPr bwMode="auto">
          <a:xfrm>
            <a:off x="8656638" y="1600200"/>
            <a:ext cx="487362" cy="457200"/>
          </a:xfrm>
          <a:prstGeom prst="rect">
            <a:avLst/>
          </a:prstGeom>
          <a:noFill/>
          <a:ln w="9525">
            <a:noFill/>
            <a:miter lim="800000"/>
            <a:headEnd/>
            <a:tailEnd/>
          </a:ln>
          <a:effectLst/>
        </p:spPr>
        <p:txBody>
          <a:bodyPr wrap="none">
            <a:spAutoFit/>
          </a:bodyPr>
          <a:lstStyle/>
          <a:p>
            <a:r>
              <a:rPr lang="en-US">
                <a:latin typeface="Symbol" pitchFamily="18" charset="2"/>
              </a:rPr>
              <a:t>d</a:t>
            </a:r>
            <a:r>
              <a:rPr lang="en-US"/>
              <a:t>x</a:t>
            </a:r>
          </a:p>
        </p:txBody>
      </p:sp>
      <p:sp>
        <p:nvSpPr>
          <p:cNvPr id="3102" name="Text Box 30"/>
          <p:cNvSpPr txBox="1">
            <a:spLocks noChangeArrowheads="1"/>
          </p:cNvSpPr>
          <p:nvPr/>
        </p:nvSpPr>
        <p:spPr bwMode="auto">
          <a:xfrm>
            <a:off x="381000" y="3505200"/>
            <a:ext cx="7536037" cy="369332"/>
          </a:xfrm>
          <a:prstGeom prst="rect">
            <a:avLst/>
          </a:prstGeom>
          <a:noFill/>
          <a:ln w="9525">
            <a:noFill/>
            <a:miter lim="800000"/>
            <a:headEnd/>
            <a:tailEnd/>
          </a:ln>
          <a:effectLst/>
        </p:spPr>
        <p:txBody>
          <a:bodyPr wrap="none">
            <a:spAutoFit/>
          </a:bodyPr>
          <a:lstStyle/>
          <a:p>
            <a:r>
              <a:rPr lang="en-US" i="1" dirty="0">
                <a:latin typeface="Comic Sans MS" pitchFamily="66" charset="0"/>
              </a:rPr>
              <a:t>Constrained by ensemble lifetime and </a:t>
            </a:r>
            <a:r>
              <a:rPr lang="en-US" i="1" dirty="0" smtClean="0">
                <a:latin typeface="Comic Sans MS" pitchFamily="66" charset="0"/>
              </a:rPr>
              <a:t>achievable </a:t>
            </a:r>
            <a:r>
              <a:rPr lang="en-US" i="1" dirty="0">
                <a:latin typeface="Comic Sans MS" pitchFamily="66" charset="0"/>
              </a:rPr>
              <a:t>atom kinematics:  </a:t>
            </a:r>
          </a:p>
        </p:txBody>
      </p:sp>
      <p:grpSp>
        <p:nvGrpSpPr>
          <p:cNvPr id="20" name="Group 19"/>
          <p:cNvGrpSpPr/>
          <p:nvPr/>
        </p:nvGrpSpPr>
        <p:grpSpPr>
          <a:xfrm>
            <a:off x="990600" y="4114800"/>
            <a:ext cx="2971800" cy="2062163"/>
            <a:chOff x="990600" y="4038600"/>
            <a:chExt cx="2971800" cy="2062163"/>
          </a:xfrm>
        </p:grpSpPr>
        <p:pic>
          <p:nvPicPr>
            <p:cNvPr id="3097" name="Picture 25"/>
            <p:cNvPicPr>
              <a:picLocks noChangeAspect="1" noChangeArrowheads="1"/>
            </p:cNvPicPr>
            <p:nvPr/>
          </p:nvPicPr>
          <p:blipFill>
            <a:blip r:embed="rId4" cstate="print"/>
            <a:srcRect r="64035"/>
            <a:stretch>
              <a:fillRect/>
            </a:stretch>
          </p:blipFill>
          <p:spPr bwMode="auto">
            <a:xfrm>
              <a:off x="990600" y="4038600"/>
              <a:ext cx="2971800" cy="2062163"/>
            </a:xfrm>
            <a:prstGeom prst="rect">
              <a:avLst/>
            </a:prstGeom>
            <a:noFill/>
            <a:ln w="9525">
              <a:noFill/>
              <a:miter lim="800000"/>
              <a:headEnd/>
              <a:tailEnd/>
            </a:ln>
            <a:effectLst/>
          </p:spPr>
        </p:pic>
        <p:sp>
          <p:nvSpPr>
            <p:cNvPr id="19" name="Rectangle 18"/>
            <p:cNvSpPr/>
            <p:nvPr/>
          </p:nvSpPr>
          <p:spPr>
            <a:xfrm>
              <a:off x="1600200" y="5486400"/>
              <a:ext cx="9144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Object 17"/>
            <p:cNvGraphicFramePr>
              <a:graphicFrameLocks noChangeAspect="1"/>
            </p:cNvGraphicFramePr>
            <p:nvPr/>
          </p:nvGraphicFramePr>
          <p:xfrm>
            <a:off x="2169253" y="5573617"/>
            <a:ext cx="292100" cy="408940"/>
          </p:xfrm>
          <a:graphic>
            <a:graphicData uri="http://schemas.openxmlformats.org/presentationml/2006/ole">
              <p:oleObj spid="_x0000_s33793" name="Equation" r:id="rId5" imgW="126720" imgH="177480" progId="Equation.3">
                <p:embed/>
              </p:oleObj>
            </a:graphicData>
          </a:graphic>
        </p:graphicFrame>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85800" y="76200"/>
            <a:ext cx="7772400" cy="457200"/>
          </a:xfrm>
        </p:spPr>
        <p:txBody>
          <a:bodyPr>
            <a:normAutofit fontScale="90000"/>
          </a:bodyPr>
          <a:lstStyle/>
          <a:p>
            <a:r>
              <a:rPr lang="en-US" sz="3200" dirty="0">
                <a:solidFill>
                  <a:schemeClr val="tx1"/>
                </a:solidFill>
                <a:latin typeface="Comic Sans MS" pitchFamily="66" charset="0"/>
              </a:rPr>
              <a:t>Phase Response Optimization</a:t>
            </a:r>
          </a:p>
        </p:txBody>
      </p:sp>
      <p:pic>
        <p:nvPicPr>
          <p:cNvPr id="5124" name="Picture 4"/>
          <p:cNvPicPr>
            <a:picLocks noChangeAspect="1" noChangeArrowheads="1"/>
          </p:cNvPicPr>
          <p:nvPr/>
        </p:nvPicPr>
        <p:blipFill>
          <a:blip r:embed="rId2" cstate="print"/>
          <a:srcRect/>
          <a:stretch>
            <a:fillRect/>
          </a:stretch>
        </p:blipFill>
        <p:spPr bwMode="auto">
          <a:xfrm>
            <a:off x="4495800" y="3333750"/>
            <a:ext cx="3694113" cy="2192338"/>
          </a:xfrm>
          <a:prstGeom prst="rect">
            <a:avLst/>
          </a:prstGeom>
          <a:noFill/>
          <a:ln w="9525">
            <a:noFill/>
            <a:miter lim="800000"/>
            <a:headEnd/>
            <a:tailEnd/>
          </a:ln>
          <a:effectLst/>
        </p:spPr>
      </p:pic>
      <p:pic>
        <p:nvPicPr>
          <p:cNvPr id="5125" name="Picture 5"/>
          <p:cNvPicPr>
            <a:picLocks noChangeAspect="1" noChangeArrowheads="1"/>
          </p:cNvPicPr>
          <p:nvPr/>
        </p:nvPicPr>
        <p:blipFill>
          <a:blip r:embed="rId3" cstate="print"/>
          <a:srcRect/>
          <a:stretch>
            <a:fillRect/>
          </a:stretch>
        </p:blipFill>
        <p:spPr bwMode="auto">
          <a:xfrm>
            <a:off x="381000" y="3333750"/>
            <a:ext cx="3646488" cy="2152650"/>
          </a:xfrm>
          <a:prstGeom prst="rect">
            <a:avLst/>
          </a:prstGeom>
          <a:noFill/>
          <a:ln w="9525">
            <a:noFill/>
            <a:miter lim="800000"/>
            <a:headEnd/>
            <a:tailEnd/>
          </a:ln>
          <a:effectLst/>
        </p:spPr>
      </p:pic>
      <p:sp>
        <p:nvSpPr>
          <p:cNvPr id="5126" name="Text Box 6"/>
          <p:cNvSpPr txBox="1">
            <a:spLocks noChangeArrowheads="1"/>
          </p:cNvSpPr>
          <p:nvPr/>
        </p:nvSpPr>
        <p:spPr bwMode="auto">
          <a:xfrm>
            <a:off x="1624013" y="3440113"/>
            <a:ext cx="390525" cy="366712"/>
          </a:xfrm>
          <a:prstGeom prst="rect">
            <a:avLst/>
          </a:prstGeom>
          <a:noFill/>
          <a:ln w="9525">
            <a:noFill/>
            <a:miter lim="800000"/>
            <a:headEnd/>
            <a:tailEnd/>
          </a:ln>
          <a:effectLst/>
        </p:spPr>
        <p:txBody>
          <a:bodyPr wrap="none">
            <a:spAutoFit/>
          </a:bodyPr>
          <a:lstStyle/>
          <a:p>
            <a:pPr>
              <a:spcBef>
                <a:spcPct val="20000"/>
              </a:spcBef>
            </a:pPr>
            <a:r>
              <a:rPr lang="en-US" sz="1800" b="1">
                <a:latin typeface="Tahoma" pitchFamily="34" charset="0"/>
              </a:rPr>
              <a:t>T </a:t>
            </a:r>
          </a:p>
        </p:txBody>
      </p:sp>
      <p:sp>
        <p:nvSpPr>
          <p:cNvPr id="5127" name="Line 7"/>
          <p:cNvSpPr>
            <a:spLocks noChangeShapeType="1"/>
          </p:cNvSpPr>
          <p:nvPr/>
        </p:nvSpPr>
        <p:spPr bwMode="auto">
          <a:xfrm>
            <a:off x="1155700" y="3817938"/>
            <a:ext cx="1343025" cy="1587"/>
          </a:xfrm>
          <a:prstGeom prst="line">
            <a:avLst/>
          </a:prstGeom>
          <a:noFill/>
          <a:ln w="25400">
            <a:solidFill>
              <a:schemeClr val="tx1"/>
            </a:solidFill>
            <a:round/>
            <a:headEnd type="triangle" w="med" len="med"/>
            <a:tailEnd type="triangle" w="med" len="med"/>
          </a:ln>
          <a:effectLst/>
        </p:spPr>
        <p:txBody>
          <a:bodyPr/>
          <a:lstStyle/>
          <a:p>
            <a:endParaRPr lang="en-US"/>
          </a:p>
        </p:txBody>
      </p:sp>
      <p:sp>
        <p:nvSpPr>
          <p:cNvPr id="5128" name="Text Box 8"/>
          <p:cNvSpPr txBox="1">
            <a:spLocks noChangeArrowheads="1"/>
          </p:cNvSpPr>
          <p:nvPr/>
        </p:nvSpPr>
        <p:spPr bwMode="auto">
          <a:xfrm>
            <a:off x="5359400" y="5195888"/>
            <a:ext cx="390525" cy="366712"/>
          </a:xfrm>
          <a:prstGeom prst="rect">
            <a:avLst/>
          </a:prstGeom>
          <a:noFill/>
          <a:ln w="9525">
            <a:noFill/>
            <a:miter lim="800000"/>
            <a:headEnd/>
            <a:tailEnd/>
          </a:ln>
          <a:effectLst/>
        </p:spPr>
        <p:txBody>
          <a:bodyPr wrap="none">
            <a:spAutoFit/>
          </a:bodyPr>
          <a:lstStyle/>
          <a:p>
            <a:pPr>
              <a:spcBef>
                <a:spcPct val="20000"/>
              </a:spcBef>
            </a:pPr>
            <a:r>
              <a:rPr lang="en-US" sz="1800" b="1">
                <a:latin typeface="Tahoma" pitchFamily="34" charset="0"/>
              </a:rPr>
              <a:t>T </a:t>
            </a:r>
          </a:p>
        </p:txBody>
      </p:sp>
      <p:sp>
        <p:nvSpPr>
          <p:cNvPr id="5129" name="Line 9"/>
          <p:cNvSpPr>
            <a:spLocks noChangeShapeType="1"/>
          </p:cNvSpPr>
          <p:nvPr/>
        </p:nvSpPr>
        <p:spPr bwMode="auto">
          <a:xfrm>
            <a:off x="5349875" y="5048250"/>
            <a:ext cx="355600" cy="0"/>
          </a:xfrm>
          <a:prstGeom prst="line">
            <a:avLst/>
          </a:prstGeom>
          <a:noFill/>
          <a:ln w="25400">
            <a:solidFill>
              <a:schemeClr val="tx1"/>
            </a:solidFill>
            <a:round/>
            <a:headEnd type="triangle" w="med" len="med"/>
            <a:tailEnd type="triangle" w="med" len="med"/>
          </a:ln>
          <a:effectLst/>
        </p:spPr>
        <p:txBody>
          <a:bodyPr/>
          <a:lstStyle/>
          <a:p>
            <a:endParaRPr lang="en-US"/>
          </a:p>
        </p:txBody>
      </p:sp>
      <p:sp>
        <p:nvSpPr>
          <p:cNvPr id="5132" name="Text Box 12"/>
          <p:cNvSpPr txBox="1">
            <a:spLocks noChangeArrowheads="1"/>
          </p:cNvSpPr>
          <p:nvPr/>
        </p:nvSpPr>
        <p:spPr bwMode="auto">
          <a:xfrm>
            <a:off x="3657600" y="609600"/>
            <a:ext cx="1560042" cy="400110"/>
          </a:xfrm>
          <a:prstGeom prst="rect">
            <a:avLst/>
          </a:prstGeom>
          <a:noFill/>
          <a:ln w="9525">
            <a:noFill/>
            <a:miter lim="800000"/>
            <a:headEnd/>
            <a:tailEnd/>
          </a:ln>
          <a:effectLst/>
        </p:spPr>
        <p:txBody>
          <a:bodyPr wrap="none">
            <a:spAutoFit/>
          </a:bodyPr>
          <a:lstStyle/>
          <a:p>
            <a:r>
              <a:rPr lang="en-US" sz="2000" u="sng" dirty="0">
                <a:latin typeface="Comic Sans MS" pitchFamily="66" charset="0"/>
              </a:rPr>
              <a:t>Constraints</a:t>
            </a:r>
          </a:p>
        </p:txBody>
      </p:sp>
      <p:sp>
        <p:nvSpPr>
          <p:cNvPr id="5133" name="Text Box 13"/>
          <p:cNvSpPr txBox="1">
            <a:spLocks noChangeArrowheads="1"/>
          </p:cNvSpPr>
          <p:nvPr/>
        </p:nvSpPr>
        <p:spPr bwMode="auto">
          <a:xfrm>
            <a:off x="76201" y="1143000"/>
            <a:ext cx="4876800" cy="830997"/>
          </a:xfrm>
          <a:prstGeom prst="rect">
            <a:avLst/>
          </a:prstGeom>
          <a:noFill/>
          <a:ln w="9525">
            <a:noFill/>
            <a:miter lim="800000"/>
            <a:headEnd/>
            <a:tailEnd/>
          </a:ln>
          <a:effectLst/>
        </p:spPr>
        <p:txBody>
          <a:bodyPr wrap="square">
            <a:spAutoFit/>
          </a:bodyPr>
          <a:lstStyle/>
          <a:p>
            <a:r>
              <a:rPr lang="en-US" sz="1600" b="1" dirty="0">
                <a:latin typeface="Comic Sans MS" pitchFamily="66" charset="0"/>
              </a:rPr>
              <a:t>Atom ensemble lifetime</a:t>
            </a:r>
          </a:p>
          <a:p>
            <a:pPr>
              <a:buFontTx/>
              <a:buChar char="•"/>
            </a:pPr>
            <a:r>
              <a:rPr lang="en-US" sz="1600" dirty="0">
                <a:latin typeface="Comic Sans MS" pitchFamily="66" charset="0"/>
              </a:rPr>
              <a:t> Total interferometer time &lt; 1000 s (Vacuum)</a:t>
            </a:r>
          </a:p>
          <a:p>
            <a:pPr>
              <a:buFontTx/>
              <a:buChar char="•"/>
            </a:pPr>
            <a:r>
              <a:rPr lang="en-US" sz="1600" dirty="0">
                <a:latin typeface="Comic Sans MS" pitchFamily="66" charset="0"/>
              </a:rPr>
              <a:t> Acceleration time &lt; 30 s (Spontaneous emission)</a:t>
            </a:r>
          </a:p>
        </p:txBody>
      </p:sp>
      <p:sp>
        <p:nvSpPr>
          <p:cNvPr id="5134" name="Text Box 14"/>
          <p:cNvSpPr txBox="1">
            <a:spLocks noChangeArrowheads="1"/>
          </p:cNvSpPr>
          <p:nvPr/>
        </p:nvSpPr>
        <p:spPr bwMode="auto">
          <a:xfrm>
            <a:off x="4800600" y="1066800"/>
            <a:ext cx="4572000" cy="1077218"/>
          </a:xfrm>
          <a:prstGeom prst="rect">
            <a:avLst/>
          </a:prstGeom>
          <a:noFill/>
          <a:ln w="9525">
            <a:noFill/>
            <a:miter lim="800000"/>
            <a:headEnd/>
            <a:tailEnd/>
          </a:ln>
          <a:effectLst/>
        </p:spPr>
        <p:txBody>
          <a:bodyPr wrap="square">
            <a:spAutoFit/>
          </a:bodyPr>
          <a:lstStyle/>
          <a:p>
            <a:r>
              <a:rPr lang="en-US" sz="1600" b="1" dirty="0">
                <a:latin typeface="Comic Sans MS" pitchFamily="66" charset="0"/>
              </a:rPr>
              <a:t>Kinematics</a:t>
            </a:r>
          </a:p>
          <a:p>
            <a:pPr>
              <a:buFontTx/>
              <a:buChar char="•"/>
            </a:pPr>
            <a:r>
              <a:rPr lang="en-US" sz="1600" dirty="0">
                <a:latin typeface="Comic Sans MS" pitchFamily="66" charset="0"/>
              </a:rPr>
              <a:t> Spatial extent &lt; 250 m (Boom length)</a:t>
            </a:r>
          </a:p>
          <a:p>
            <a:pPr>
              <a:buFontTx/>
              <a:buChar char="•"/>
            </a:pPr>
            <a:r>
              <a:rPr lang="en-US" sz="1600" dirty="0">
                <a:latin typeface="Comic Sans MS" pitchFamily="66" charset="0"/>
              </a:rPr>
              <a:t> Max Acceleration &lt; 300 m/s</a:t>
            </a:r>
            <a:r>
              <a:rPr lang="en-US" sz="1600" baseline="30000" dirty="0">
                <a:latin typeface="Comic Sans MS" pitchFamily="66" charset="0"/>
              </a:rPr>
              <a:t>2</a:t>
            </a:r>
            <a:r>
              <a:rPr lang="en-US" sz="1600" dirty="0">
                <a:latin typeface="Comic Sans MS" pitchFamily="66" charset="0"/>
              </a:rPr>
              <a:t> (Rabi frequency)</a:t>
            </a:r>
          </a:p>
        </p:txBody>
      </p:sp>
      <p:sp>
        <p:nvSpPr>
          <p:cNvPr id="5136" name="Text Box 16"/>
          <p:cNvSpPr txBox="1">
            <a:spLocks noChangeArrowheads="1"/>
          </p:cNvSpPr>
          <p:nvPr/>
        </p:nvSpPr>
        <p:spPr bwMode="auto">
          <a:xfrm>
            <a:off x="5029200" y="2438400"/>
            <a:ext cx="3810000" cy="664797"/>
          </a:xfrm>
          <a:prstGeom prst="rect">
            <a:avLst/>
          </a:prstGeom>
          <a:noFill/>
          <a:ln w="9525">
            <a:noFill/>
            <a:miter lim="800000"/>
            <a:headEnd/>
            <a:tailEnd/>
          </a:ln>
          <a:effectLst/>
        </p:spPr>
        <p:txBody>
          <a:bodyPr wrap="square">
            <a:spAutoFit/>
          </a:bodyPr>
          <a:lstStyle/>
          <a:p>
            <a:pPr>
              <a:spcBef>
                <a:spcPct val="20000"/>
              </a:spcBef>
            </a:pPr>
            <a:r>
              <a:rPr lang="en-US" sz="1600" b="1" dirty="0">
                <a:latin typeface="Comic Sans MS" pitchFamily="66" charset="0"/>
              </a:rPr>
              <a:t>High frequency:</a:t>
            </a:r>
            <a:r>
              <a:rPr lang="en-US" sz="1600" dirty="0">
                <a:latin typeface="Comic Sans MS" pitchFamily="66" charset="0"/>
              </a:rPr>
              <a:t>   </a:t>
            </a:r>
            <a:r>
              <a:rPr lang="en-US" sz="1800" i="1" dirty="0">
                <a:latin typeface="Comic Sans MS" pitchFamily="66" charset="0"/>
              </a:rPr>
              <a:t>f</a:t>
            </a:r>
            <a:r>
              <a:rPr lang="en-US" sz="1800" dirty="0">
                <a:latin typeface="Comic Sans MS" pitchFamily="66" charset="0"/>
              </a:rPr>
              <a:t>  &gt; 0.1 Hz</a:t>
            </a:r>
          </a:p>
          <a:p>
            <a:pPr>
              <a:spcBef>
                <a:spcPct val="20000"/>
              </a:spcBef>
            </a:pPr>
            <a:r>
              <a:rPr lang="en-US" sz="1600" dirty="0">
                <a:latin typeface="Comic Sans MS" pitchFamily="66" charset="0"/>
              </a:rPr>
              <a:t>	</a:t>
            </a:r>
            <a:r>
              <a:rPr lang="en-US" sz="1600" dirty="0">
                <a:latin typeface="Comic Sans MS" pitchFamily="66" charset="0"/>
                <a:sym typeface="Wingdings" pitchFamily="2" charset="2"/>
              </a:rPr>
              <a:t> </a:t>
            </a:r>
            <a:r>
              <a:rPr lang="en-US" sz="1600" dirty="0">
                <a:latin typeface="Comic Sans MS" pitchFamily="66" charset="0"/>
              </a:rPr>
              <a:t>Continuous acceleration</a:t>
            </a:r>
          </a:p>
        </p:txBody>
      </p:sp>
      <p:sp>
        <p:nvSpPr>
          <p:cNvPr id="5138" name="Line 18"/>
          <p:cNvSpPr>
            <a:spLocks noChangeShapeType="1"/>
          </p:cNvSpPr>
          <p:nvPr/>
        </p:nvSpPr>
        <p:spPr bwMode="auto">
          <a:xfrm>
            <a:off x="762000" y="2286000"/>
            <a:ext cx="7543800" cy="0"/>
          </a:xfrm>
          <a:prstGeom prst="line">
            <a:avLst/>
          </a:prstGeom>
          <a:noFill/>
          <a:ln w="9525">
            <a:solidFill>
              <a:schemeClr val="tx1"/>
            </a:solidFill>
            <a:round/>
            <a:headEnd/>
            <a:tailEnd/>
          </a:ln>
          <a:effectLst/>
        </p:spPr>
        <p:txBody>
          <a:bodyPr/>
          <a:lstStyle/>
          <a:p>
            <a:endParaRPr lang="en-US"/>
          </a:p>
        </p:txBody>
      </p:sp>
      <p:sp>
        <p:nvSpPr>
          <p:cNvPr id="5139" name="Text Box 19"/>
          <p:cNvSpPr txBox="1">
            <a:spLocks noChangeArrowheads="1"/>
          </p:cNvSpPr>
          <p:nvPr/>
        </p:nvSpPr>
        <p:spPr bwMode="auto">
          <a:xfrm>
            <a:off x="914400" y="2622550"/>
            <a:ext cx="3124200" cy="660400"/>
          </a:xfrm>
          <a:prstGeom prst="rect">
            <a:avLst/>
          </a:prstGeom>
          <a:noFill/>
          <a:ln w="9525">
            <a:noFill/>
            <a:miter lim="800000"/>
            <a:headEnd/>
            <a:tailEnd/>
          </a:ln>
          <a:effectLst/>
        </p:spPr>
        <p:txBody>
          <a:bodyPr>
            <a:spAutoFit/>
          </a:bodyPr>
          <a:lstStyle/>
          <a:p>
            <a:pPr>
              <a:spcBef>
                <a:spcPct val="20000"/>
              </a:spcBef>
            </a:pPr>
            <a:r>
              <a:rPr lang="en-US" sz="1600" b="1" dirty="0">
                <a:latin typeface="Comic Sans MS" pitchFamily="66" charset="0"/>
              </a:rPr>
              <a:t>Low frequency:</a:t>
            </a:r>
            <a:r>
              <a:rPr lang="en-US" sz="1600" dirty="0">
                <a:latin typeface="Comic Sans MS" pitchFamily="66" charset="0"/>
              </a:rPr>
              <a:t>   </a:t>
            </a:r>
            <a:r>
              <a:rPr lang="en-US" sz="1800" i="1" dirty="0">
                <a:latin typeface="Comic Sans MS" pitchFamily="66" charset="0"/>
              </a:rPr>
              <a:t>f</a:t>
            </a:r>
            <a:r>
              <a:rPr lang="en-US" sz="1800" dirty="0">
                <a:latin typeface="Comic Sans MS" pitchFamily="66" charset="0"/>
              </a:rPr>
              <a:t>  &lt; 0.1 Hz</a:t>
            </a:r>
          </a:p>
          <a:p>
            <a:pPr>
              <a:spcBef>
                <a:spcPct val="20000"/>
              </a:spcBef>
            </a:pPr>
            <a:r>
              <a:rPr lang="en-US" sz="1600" dirty="0">
                <a:latin typeface="Comic Sans MS" pitchFamily="66" charset="0"/>
              </a:rPr>
              <a:t>	</a:t>
            </a:r>
            <a:r>
              <a:rPr lang="en-US" sz="1600" dirty="0">
                <a:latin typeface="Comic Sans MS" pitchFamily="66" charset="0"/>
                <a:sym typeface="Wingdings" pitchFamily="2" charset="2"/>
              </a:rPr>
              <a:t> </a:t>
            </a:r>
            <a:r>
              <a:rPr lang="en-US" sz="1600" dirty="0">
                <a:latin typeface="Comic Sans MS" pitchFamily="66" charset="0"/>
              </a:rPr>
              <a:t>Drift and hold</a:t>
            </a:r>
          </a:p>
        </p:txBody>
      </p:sp>
      <p:sp>
        <p:nvSpPr>
          <p:cNvPr id="5140" name="Text Box 20"/>
          <p:cNvSpPr txBox="1">
            <a:spLocks noChangeArrowheads="1"/>
          </p:cNvSpPr>
          <p:nvPr/>
        </p:nvSpPr>
        <p:spPr bwMode="auto">
          <a:xfrm>
            <a:off x="5105400" y="5683250"/>
            <a:ext cx="3200400" cy="646331"/>
          </a:xfrm>
          <a:prstGeom prst="rect">
            <a:avLst/>
          </a:prstGeom>
          <a:noFill/>
          <a:ln w="9525">
            <a:noFill/>
            <a:miter lim="800000"/>
            <a:headEnd/>
            <a:tailEnd/>
          </a:ln>
          <a:effectLst/>
        </p:spPr>
        <p:txBody>
          <a:bodyPr wrap="square">
            <a:spAutoFit/>
          </a:bodyPr>
          <a:lstStyle/>
          <a:p>
            <a:r>
              <a:rPr lang="en-US" sz="1800" dirty="0">
                <a:latin typeface="Comic Sans MS" pitchFamily="66" charset="0"/>
              </a:rPr>
              <a:t>Maximize spatial extent given maximum acceleration</a:t>
            </a:r>
          </a:p>
        </p:txBody>
      </p:sp>
      <p:sp>
        <p:nvSpPr>
          <p:cNvPr id="5141" name="Text Box 21"/>
          <p:cNvSpPr txBox="1">
            <a:spLocks noChangeArrowheads="1"/>
          </p:cNvSpPr>
          <p:nvPr/>
        </p:nvSpPr>
        <p:spPr bwMode="auto">
          <a:xfrm>
            <a:off x="609600" y="5683250"/>
            <a:ext cx="4038600" cy="646331"/>
          </a:xfrm>
          <a:prstGeom prst="rect">
            <a:avLst/>
          </a:prstGeom>
          <a:noFill/>
          <a:ln w="9525">
            <a:noFill/>
            <a:miter lim="800000"/>
            <a:headEnd/>
            <a:tailEnd/>
          </a:ln>
          <a:effectLst/>
        </p:spPr>
        <p:txBody>
          <a:bodyPr wrap="square">
            <a:spAutoFit/>
          </a:bodyPr>
          <a:lstStyle/>
          <a:p>
            <a:r>
              <a:rPr lang="en-US" sz="1800" dirty="0">
                <a:latin typeface="Comic Sans MS" pitchFamily="66" charset="0"/>
              </a:rPr>
              <a:t>Minimize spontaneous emission by limiting atom-light interaction time.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915</TotalTime>
  <Words>1500</Words>
  <Application>Microsoft Office PowerPoint</Application>
  <PresentationFormat>On-screen Show (4:3)</PresentationFormat>
  <Paragraphs>318</Paragraphs>
  <Slides>24</Slides>
  <Notes>4</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27" baseType="lpstr">
      <vt:lpstr>Office Theme</vt:lpstr>
      <vt:lpstr>Equation</vt:lpstr>
      <vt:lpstr>Microsoft Equation 3.0</vt:lpstr>
      <vt:lpstr>Interferometer in Space for Detecting Gravity Wave Radiation using Lasers (InSpRL)  Dec-21-2011 Workshop on Gravity Wave Detection </vt:lpstr>
      <vt:lpstr>InSpRL Team</vt:lpstr>
      <vt:lpstr>Outline of the talk</vt:lpstr>
      <vt:lpstr>Atom Interferometer Contributions</vt:lpstr>
      <vt:lpstr>An Atom and a Set of Three Pulses Create a Mach-Zahnder interferometer</vt:lpstr>
      <vt:lpstr>GW as a Gravity Gradient</vt:lpstr>
      <vt:lpstr>Coherent Phase Amplification</vt:lpstr>
      <vt:lpstr>Resonant Detection</vt:lpstr>
      <vt:lpstr>Phase Response Optimization</vt:lpstr>
      <vt:lpstr>Laser Phase Noise Mitigation</vt:lpstr>
      <vt:lpstr>Two proposed short baseline configurations enabled by atom interferometry</vt:lpstr>
      <vt:lpstr>Simple derivation of sensitivity curves</vt:lpstr>
      <vt:lpstr>Strain Sensitivity</vt:lpstr>
      <vt:lpstr>Existing Technology</vt:lpstr>
      <vt:lpstr>FY’ 12/13 Technology Maturation Activities</vt:lpstr>
      <vt:lpstr>Backup Slides</vt:lpstr>
      <vt:lpstr>Example transfer functions</vt:lpstr>
      <vt:lpstr>Example error model</vt:lpstr>
      <vt:lpstr>SNR</vt:lpstr>
      <vt:lpstr>Slide 20</vt:lpstr>
      <vt:lpstr>Optical Atomic “clock” serves as  Phase Reference for Atom Interferometry</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Mahtab</dc:creator>
  <cp:lastModifiedBy>bs</cp:lastModifiedBy>
  <cp:revision>82</cp:revision>
  <dcterms:created xsi:type="dcterms:W3CDTF">2011-12-18T02:31:15Z</dcterms:created>
  <dcterms:modified xsi:type="dcterms:W3CDTF">2011-12-21T01:54:34Z</dcterms:modified>
</cp:coreProperties>
</file>